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BBFC77FB-9ED0-4EC9-95AA-A1379042E648}" styleName="">
    <a:tblBg/>
    <a:wholeTbl>
      <a:tcTxStyle b="on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C9C3BA"/>
          </a:solidFill>
        </a:fill>
      </a:tcStyle>
    </a:band2H>
    <a:firstCol>
      <a:tcTxStyle b="on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4"/>
              <a:satOff val="-4821"/>
              <a:lumOff val="-14251"/>
            </a:schemeClr>
          </a:solidFill>
        </a:fill>
      </a:tcStyle>
    </a:firstRow>
  </a:tblStyle>
  <a:tblStyle styleId="{7425E57F-6456-493D-BFBA-70BCC90B0C17}" styleName="">
    <a:tblBg/>
    <a:wholeTbl>
      <a:tcTxStyle b="off" i="off">
        <a:font>
          <a:latin typeface="Palatino"/>
          <a:ea typeface="Palatino"/>
          <a:cs typeface="Palatino"/>
        </a:font>
        <a:srgbClr val="000000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EFEFEF"/>
          </a:solidFill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C9C3BA"/>
          </a:solidFill>
        </a:fill>
      </a:tcStyle>
    </a:firstCol>
    <a:lastRow>
      <a:tcTxStyle b="on" i="off">
        <a:font>
          <a:latin typeface="Palatino"/>
          <a:ea typeface="Palatino"/>
          <a:cs typeface="Palatin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9C3BA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9A83"/>
          </a:solidFill>
        </a:fill>
      </a:tcStyle>
    </a:firstRow>
  </a:tblStyle>
  <a:tblStyle styleId="{C6008A3B-EDF8-476E-B42C-BFF145E02AEA}" styleName="">
    <a:tblBg/>
    <a:wholeTbl>
      <a:tcTxStyle b="off" i="off">
        <a:font>
          <a:latin typeface="Palatino"/>
          <a:ea typeface="Palatino"/>
          <a:cs typeface="Palatino"/>
        </a:font>
        <a:srgbClr val="66635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FEFEF"/>
          </a:solidFill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n" i="off">
        <a:font>
          <a:latin typeface="Palatino"/>
          <a:ea typeface="Palatino"/>
          <a:cs typeface="Palatino"/>
        </a:font>
        <a:srgbClr val="6663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9C3BA"/>
          </a:solidFill>
        </a:fill>
      </a:tcStyle>
    </a:firstCol>
    <a:lastRow>
      <a:tcTxStyle b="on" i="off">
        <a:font>
          <a:latin typeface="Palatino"/>
          <a:ea typeface="Palatino"/>
          <a:cs typeface="Palatino"/>
        </a:font>
        <a:srgbClr val="6663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9C3BA"/>
          </a:solidFill>
        </a:fill>
      </a:tcStyle>
    </a:lastRow>
    <a:firstRow>
      <a:tcTxStyle b="on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49DA61-F6A0-447D-88BB-C46CF038C311}" styleName="">
    <a:tblBg/>
    <a:wholeTb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AD0B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411175"/>
              <a:satOff val="4030"/>
              <a:lumOff val="-29867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5">
          <a:hueOff val="-411175"/>
          <a:satOff val="4030"/>
          <a:lumOff val="-29867"/>
        </a:schemeClr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-411175"/>
              <a:satOff val="4030"/>
              <a:lumOff val="-29867"/>
            </a:schemeClr>
          </a:solidFill>
        </a:fill>
      </a:tcStyle>
    </a:firstRow>
  </a:tblStyle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6A98AE08-A899-4674-996D-9D66D5BCA765}" styleName="">
    <a:tblBg/>
    <a:wholeTbl>
      <a:tcTxStyle b="off" i="off">
        <a:font>
          <a:latin typeface="Palatino"/>
          <a:ea typeface="Palatino"/>
          <a:cs typeface="Palatino"/>
        </a:font>
        <a:srgbClr val="000000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EFEFEF"/>
          </a:solidFill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C9C3BA"/>
          </a:solidFill>
        </a:fill>
      </a:tcStyle>
    </a:firstCol>
    <a:lastRow>
      <a:tcTxStyle b="on" i="off">
        <a:font>
          <a:latin typeface="Palatino"/>
          <a:ea typeface="Palatino"/>
          <a:cs typeface="Palatin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9C3BA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9A8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 (copia)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ORTADAS 2024-25 (arrastrado).pdf" descr="PORTADAS 2024-25 (arrastrado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6" y="-26399"/>
            <a:ext cx="24572095" cy="1382180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riángulo"/>
          <p:cNvSpPr/>
          <p:nvPr/>
        </p:nvSpPr>
        <p:spPr>
          <a:xfrm>
            <a:off x="431170" y="10667407"/>
            <a:ext cx="2249897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Triángulo"/>
          <p:cNvSpPr/>
          <p:nvPr/>
        </p:nvSpPr>
        <p:spPr>
          <a:xfrm>
            <a:off x="668138" y="4611516"/>
            <a:ext cx="225000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Triángulo"/>
          <p:cNvSpPr/>
          <p:nvPr/>
        </p:nvSpPr>
        <p:spPr>
          <a:xfrm rot="16200000">
            <a:off x="13834253" y="7494711"/>
            <a:ext cx="231013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J…"/>
          <p:cNvSpPr txBox="1"/>
          <p:nvPr/>
        </p:nvSpPr>
        <p:spPr>
          <a:xfrm>
            <a:off x="21639046" y="126999"/>
            <a:ext cx="2515779" cy="134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700">
                <a:solidFill>
                  <a:srgbClr val="E8E3D4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J</a:t>
            </a:r>
          </a:p>
          <a:p>
            <a:pPr>
              <a:defRPr sz="227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</a:t>
            </a:r>
          </a:p>
          <a:p>
            <a:pPr>
              <a:defRPr sz="22700">
                <a:solidFill>
                  <a:srgbClr val="E8E3D4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</a:t>
            </a:r>
          </a:p>
          <a:p>
            <a:pPr>
              <a:defRPr sz="22700">
                <a:solidFill>
                  <a:srgbClr val="E8E3D4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C</a:t>
            </a:r>
          </a:p>
        </p:txBody>
      </p:sp>
      <p:sp>
        <p:nvSpPr>
          <p:cNvPr id="17" name="Nivel de texto 1…"/>
          <p:cNvSpPr txBox="1"/>
          <p:nvPr>
            <p:ph type="body" sz="quarter" idx="1"/>
          </p:nvPr>
        </p:nvSpPr>
        <p:spPr>
          <a:xfrm>
            <a:off x="3693403" y="4643266"/>
            <a:ext cx="10953399" cy="5992392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" name="Texto del título"/>
          <p:cNvSpPr txBox="1"/>
          <p:nvPr>
            <p:ph type="title"/>
          </p:nvPr>
        </p:nvSpPr>
        <p:spPr>
          <a:xfrm rot="16200000">
            <a:off x="-4418128" y="6300254"/>
            <a:ext cx="13352110" cy="165348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9" name="Número de diapositiva"/>
          <p:cNvSpPr txBox="1"/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(copia 2)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ORTADAS 2024-25 (arrastrado).pdf" descr="PORTADAS 2024-25 (arrastrado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6" y="-26399"/>
            <a:ext cx="24572095" cy="1382180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Triángulo"/>
          <p:cNvSpPr/>
          <p:nvPr/>
        </p:nvSpPr>
        <p:spPr>
          <a:xfrm>
            <a:off x="431170" y="10667407"/>
            <a:ext cx="2249897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Triángulo"/>
          <p:cNvSpPr/>
          <p:nvPr/>
        </p:nvSpPr>
        <p:spPr>
          <a:xfrm>
            <a:off x="668138" y="4611516"/>
            <a:ext cx="225000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Triángulo"/>
          <p:cNvSpPr/>
          <p:nvPr/>
        </p:nvSpPr>
        <p:spPr>
          <a:xfrm rot="16200000">
            <a:off x="13834253" y="7494711"/>
            <a:ext cx="231013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J…"/>
          <p:cNvSpPr txBox="1"/>
          <p:nvPr/>
        </p:nvSpPr>
        <p:spPr>
          <a:xfrm>
            <a:off x="21639046" y="76199"/>
            <a:ext cx="2414441" cy="135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300">
                <a:solidFill>
                  <a:srgbClr val="C9C3BA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J</a:t>
            </a:r>
          </a:p>
          <a:p>
            <a:pPr>
              <a:defRPr sz="18300">
                <a:solidFill>
                  <a:srgbClr val="CFC9C1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</a:t>
            </a:r>
          </a:p>
          <a:p>
            <a:pPr>
              <a:defRPr sz="18300">
                <a:solidFill>
                  <a:srgbClr val="C9C3BA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</a:t>
            </a:r>
          </a:p>
          <a:p>
            <a:pPr>
              <a:defRPr sz="183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C</a:t>
            </a:r>
          </a:p>
          <a:p>
            <a:pPr>
              <a:defRPr sz="18300">
                <a:solidFill>
                  <a:srgbClr val="C9C3BA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Z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(copia 3)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ORTADAS 2024-25 (arrastrado).pdf" descr="PORTADAS 2024-25 (arrastrado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6" y="-26399"/>
            <a:ext cx="24572095" cy="13821804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Triángulo"/>
          <p:cNvSpPr/>
          <p:nvPr/>
        </p:nvSpPr>
        <p:spPr>
          <a:xfrm>
            <a:off x="431170" y="10667407"/>
            <a:ext cx="2249897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" name="Triángulo"/>
          <p:cNvSpPr/>
          <p:nvPr/>
        </p:nvSpPr>
        <p:spPr>
          <a:xfrm>
            <a:off x="668138" y="4611516"/>
            <a:ext cx="225000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Triángulo"/>
          <p:cNvSpPr/>
          <p:nvPr/>
        </p:nvSpPr>
        <p:spPr>
          <a:xfrm rot="16200000">
            <a:off x="13834253" y="7494711"/>
            <a:ext cx="231013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J…"/>
          <p:cNvSpPr txBox="1"/>
          <p:nvPr/>
        </p:nvSpPr>
        <p:spPr>
          <a:xfrm>
            <a:off x="21639046" y="126999"/>
            <a:ext cx="2515779" cy="134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700">
                <a:solidFill>
                  <a:srgbClr val="E9E3D4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J</a:t>
            </a:r>
          </a:p>
          <a:p>
            <a:pPr>
              <a:defRPr sz="22700">
                <a:solidFill>
                  <a:srgbClr val="E9E3D4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</a:t>
            </a:r>
          </a:p>
          <a:p>
            <a:pPr>
              <a:defRPr sz="22700">
                <a:solidFill>
                  <a:srgbClr val="E9E3D4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</a:t>
            </a:r>
          </a:p>
          <a:p>
            <a:pPr>
              <a:defRPr sz="227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C</a:t>
            </a:r>
          </a:p>
        </p:txBody>
      </p:sp>
      <p:sp>
        <p:nvSpPr>
          <p:cNvPr id="43" name="Texto del título"/>
          <p:cNvSpPr txBox="1"/>
          <p:nvPr>
            <p:ph type="title"/>
          </p:nvPr>
        </p:nvSpPr>
        <p:spPr>
          <a:xfrm rot="16200000">
            <a:off x="-4581091" y="6355200"/>
            <a:ext cx="13462001" cy="165348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44" name="Nivel de texto 1…"/>
          <p:cNvSpPr txBox="1"/>
          <p:nvPr>
            <p:ph type="body" sz="quarter" idx="1"/>
          </p:nvPr>
        </p:nvSpPr>
        <p:spPr>
          <a:xfrm>
            <a:off x="3503110" y="4643266"/>
            <a:ext cx="10953399" cy="5992392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(copia 4)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ORTADAS 2024-25 (arrastrado).pdf" descr="PORTADAS 2024-25 (arrastrado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6" y="-26399"/>
            <a:ext cx="24572095" cy="13821804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Triángulo"/>
          <p:cNvSpPr/>
          <p:nvPr/>
        </p:nvSpPr>
        <p:spPr>
          <a:xfrm>
            <a:off x="431170" y="10667407"/>
            <a:ext cx="2249897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" name="Triángulo"/>
          <p:cNvSpPr/>
          <p:nvPr/>
        </p:nvSpPr>
        <p:spPr>
          <a:xfrm>
            <a:off x="668138" y="4611516"/>
            <a:ext cx="225000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" name="Triángulo"/>
          <p:cNvSpPr/>
          <p:nvPr/>
        </p:nvSpPr>
        <p:spPr>
          <a:xfrm rot="16200000">
            <a:off x="13834253" y="7494711"/>
            <a:ext cx="231013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" name="J…"/>
          <p:cNvSpPr txBox="1"/>
          <p:nvPr/>
        </p:nvSpPr>
        <p:spPr>
          <a:xfrm>
            <a:off x="21639046" y="126999"/>
            <a:ext cx="2515779" cy="134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700">
                <a:solidFill>
                  <a:srgbClr val="D3C38D">
                    <a:alpha val="50000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J</a:t>
            </a:r>
          </a:p>
          <a:p>
            <a:pPr>
              <a:defRPr sz="22700">
                <a:solidFill>
                  <a:srgbClr val="D3C38D">
                    <a:alpha val="50000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</a:t>
            </a:r>
          </a:p>
          <a:p>
            <a:pPr>
              <a:defRPr sz="22700">
                <a:solidFill>
                  <a:srgbClr val="D3C38D">
                    <a:alpha val="50000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</a:t>
            </a:r>
          </a:p>
          <a:p>
            <a:pPr>
              <a:defRPr sz="22700">
                <a:solidFill>
                  <a:srgbClr val="D3C38D">
                    <a:alpha val="50000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C</a:t>
            </a:r>
          </a:p>
        </p:txBody>
      </p:sp>
      <p:sp>
        <p:nvSpPr>
          <p:cNvPr id="57" name="Texto del título"/>
          <p:cNvSpPr txBox="1"/>
          <p:nvPr>
            <p:ph type="title"/>
          </p:nvPr>
        </p:nvSpPr>
        <p:spPr>
          <a:xfrm rot="16200000">
            <a:off x="-4581091" y="6355200"/>
            <a:ext cx="13462001" cy="165348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58" name="Nivel de texto 1…"/>
          <p:cNvSpPr txBox="1"/>
          <p:nvPr>
            <p:ph type="body" sz="quarter" idx="1"/>
          </p:nvPr>
        </p:nvSpPr>
        <p:spPr>
          <a:xfrm>
            <a:off x="3503110" y="4643266"/>
            <a:ext cx="10953399" cy="5992392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9" name="Número de diapositiva"/>
          <p:cNvSpPr txBox="1"/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ORTADAS 2024-25 (arrastrado).pdf" descr="PORTADAS 2024-25 (arrastrado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6" y="-26399"/>
            <a:ext cx="24572095" cy="13821804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riángulo"/>
          <p:cNvSpPr/>
          <p:nvPr/>
        </p:nvSpPr>
        <p:spPr>
          <a:xfrm>
            <a:off x="431170" y="10667407"/>
            <a:ext cx="2249897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" name="Triángulo"/>
          <p:cNvSpPr/>
          <p:nvPr/>
        </p:nvSpPr>
        <p:spPr>
          <a:xfrm>
            <a:off x="668138" y="4611516"/>
            <a:ext cx="225000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" name="Triángulo"/>
          <p:cNvSpPr/>
          <p:nvPr/>
        </p:nvSpPr>
        <p:spPr>
          <a:xfrm rot="16200000">
            <a:off x="13834253" y="7494711"/>
            <a:ext cx="231013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J…"/>
          <p:cNvSpPr txBox="1"/>
          <p:nvPr/>
        </p:nvSpPr>
        <p:spPr>
          <a:xfrm>
            <a:off x="21639046" y="126999"/>
            <a:ext cx="2515779" cy="134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700">
                <a:solidFill>
                  <a:srgbClr val="D3C38D">
                    <a:alpha val="60174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J</a:t>
            </a:r>
          </a:p>
          <a:p>
            <a:pPr>
              <a:defRPr sz="22700">
                <a:solidFill>
                  <a:srgbClr val="D3C38D">
                    <a:alpha val="60174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</a:t>
            </a:r>
          </a:p>
          <a:p>
            <a:pPr>
              <a:defRPr sz="22700">
                <a:solidFill>
                  <a:srgbClr val="D3C38D">
                    <a:alpha val="60174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</a:t>
            </a:r>
          </a:p>
          <a:p>
            <a:pPr>
              <a:defRPr sz="22700">
                <a:solidFill>
                  <a:srgbClr val="D3C38D">
                    <a:alpha val="60174"/>
                  </a:srgb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C</a:t>
            </a:r>
          </a:p>
        </p:txBody>
      </p:sp>
      <p:sp>
        <p:nvSpPr>
          <p:cNvPr id="71" name="Texto del título"/>
          <p:cNvSpPr txBox="1"/>
          <p:nvPr>
            <p:ph type="title"/>
          </p:nvPr>
        </p:nvSpPr>
        <p:spPr>
          <a:xfrm rot="16200000">
            <a:off x="-4473073" y="6260053"/>
            <a:ext cx="13462001" cy="165348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72" name="Nivel de texto 1…"/>
          <p:cNvSpPr txBox="1"/>
          <p:nvPr>
            <p:ph type="body" sz="quarter" idx="1"/>
          </p:nvPr>
        </p:nvSpPr>
        <p:spPr>
          <a:xfrm>
            <a:off x="3503110" y="5261717"/>
            <a:ext cx="10953399" cy="599239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3" name="Número de diapositiva"/>
          <p:cNvSpPr txBox="1"/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ORTADAS 2024-25 (arrastrado).pdf" descr="PORTADAS 2024-25 (arrastrado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6" y="-26399"/>
            <a:ext cx="24572095" cy="13821804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riángulo"/>
          <p:cNvSpPr/>
          <p:nvPr/>
        </p:nvSpPr>
        <p:spPr>
          <a:xfrm>
            <a:off x="431170" y="10667407"/>
            <a:ext cx="2249897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" name="Triángulo"/>
          <p:cNvSpPr/>
          <p:nvPr/>
        </p:nvSpPr>
        <p:spPr>
          <a:xfrm>
            <a:off x="668138" y="4611516"/>
            <a:ext cx="225000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Triángulo"/>
          <p:cNvSpPr/>
          <p:nvPr/>
        </p:nvSpPr>
        <p:spPr>
          <a:xfrm rot="16200000">
            <a:off x="13834253" y="7494711"/>
            <a:ext cx="231013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4" name="J…"/>
          <p:cNvSpPr txBox="1"/>
          <p:nvPr/>
        </p:nvSpPr>
        <p:spPr>
          <a:xfrm>
            <a:off x="21639046" y="126999"/>
            <a:ext cx="2515779" cy="134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700">
                <a:solidFill>
                  <a:srgbClr val="E1DCCC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J</a:t>
            </a:r>
          </a:p>
          <a:p>
            <a:pPr>
              <a:defRPr sz="22700">
                <a:solidFill>
                  <a:schemeClr val="accent4">
                    <a:hueOff val="254533"/>
                    <a:satOff val="20019"/>
                    <a:lumOff val="9426"/>
                    <a:alpha val="21801"/>
                  </a:scheme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</a:t>
            </a:r>
          </a:p>
          <a:p>
            <a:pPr>
              <a:defRPr sz="227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</a:t>
            </a:r>
          </a:p>
          <a:p>
            <a:pPr>
              <a:defRPr sz="22700">
                <a:solidFill>
                  <a:schemeClr val="accent4">
                    <a:hueOff val="254533"/>
                    <a:satOff val="20019"/>
                    <a:lumOff val="9426"/>
                    <a:alpha val="21801"/>
                  </a:scheme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C</a:t>
            </a:r>
          </a:p>
        </p:txBody>
      </p:sp>
      <p:sp>
        <p:nvSpPr>
          <p:cNvPr id="85" name="Texto del título"/>
          <p:cNvSpPr txBox="1"/>
          <p:nvPr>
            <p:ph type="title"/>
          </p:nvPr>
        </p:nvSpPr>
        <p:spPr>
          <a:xfrm rot="16200000">
            <a:off x="-4473073" y="6260053"/>
            <a:ext cx="13462001" cy="165348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86" name="Nivel de texto 1…"/>
          <p:cNvSpPr txBox="1"/>
          <p:nvPr>
            <p:ph type="body" sz="quarter" idx="1"/>
          </p:nvPr>
        </p:nvSpPr>
        <p:spPr>
          <a:xfrm>
            <a:off x="3503110" y="5261717"/>
            <a:ext cx="10953399" cy="5992393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defTabSz="825500">
              <a:lnSpc>
                <a:spcPct val="100000"/>
              </a:lnSpc>
              <a:buClrTx/>
              <a:buSzTx/>
              <a:buFontTx/>
              <a:buNone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7" name="Número de diapositiva"/>
          <p:cNvSpPr txBox="1"/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(copia 2)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ORTADAS 2024-25 (arrastrado).pdf" descr="PORTADAS 2024-25 (arrastrado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6" y="-26399"/>
            <a:ext cx="24572095" cy="13821804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riángulo"/>
          <p:cNvSpPr/>
          <p:nvPr/>
        </p:nvSpPr>
        <p:spPr>
          <a:xfrm>
            <a:off x="431170" y="10667407"/>
            <a:ext cx="2249897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3" name="Triángulo"/>
          <p:cNvSpPr/>
          <p:nvPr/>
        </p:nvSpPr>
        <p:spPr>
          <a:xfrm>
            <a:off x="668138" y="4611516"/>
            <a:ext cx="225000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4" name="Triángulo"/>
          <p:cNvSpPr/>
          <p:nvPr/>
        </p:nvSpPr>
        <p:spPr>
          <a:xfrm rot="16200000">
            <a:off x="13834253" y="7494711"/>
            <a:ext cx="231013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" name="J…"/>
          <p:cNvSpPr txBox="1"/>
          <p:nvPr/>
        </p:nvSpPr>
        <p:spPr>
          <a:xfrm>
            <a:off x="21639046" y="76199"/>
            <a:ext cx="2414441" cy="135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300">
                <a:solidFill>
                  <a:srgbClr val="C9C3BA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J</a:t>
            </a:r>
          </a:p>
          <a:p>
            <a:pPr>
              <a:defRPr sz="18300">
                <a:solidFill>
                  <a:srgbClr val="CFC9C1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</a:t>
            </a:r>
          </a:p>
          <a:p>
            <a:pPr>
              <a:defRPr sz="183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</a:t>
            </a:r>
          </a:p>
          <a:p>
            <a:pPr>
              <a:defRPr sz="18300">
                <a:solidFill>
                  <a:srgbClr val="C9C3BA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C</a:t>
            </a:r>
          </a:p>
          <a:p>
            <a:pPr>
              <a:defRPr sz="18300">
                <a:solidFill>
                  <a:srgbClr val="C9C3BA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Z</a:t>
            </a:r>
          </a:p>
        </p:txBody>
      </p:sp>
      <p:sp>
        <p:nvSpPr>
          <p:cNvPr id="106" name="Número de diapositiva"/>
          <p:cNvSpPr txBox="1"/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(copia 2)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ORTADAS 2024-25 (arrastrado).pdf" descr="PORTADAS 2024-25 (arrastrado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6" y="-26399"/>
            <a:ext cx="24572095" cy="1382180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riángulo"/>
          <p:cNvSpPr/>
          <p:nvPr/>
        </p:nvSpPr>
        <p:spPr>
          <a:xfrm>
            <a:off x="431170" y="10667407"/>
            <a:ext cx="2249897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5" name="Triángulo"/>
          <p:cNvSpPr/>
          <p:nvPr/>
        </p:nvSpPr>
        <p:spPr>
          <a:xfrm>
            <a:off x="668138" y="4611516"/>
            <a:ext cx="225000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Triángulo"/>
          <p:cNvSpPr/>
          <p:nvPr/>
        </p:nvSpPr>
        <p:spPr>
          <a:xfrm rot="16200000">
            <a:off x="13834253" y="7494711"/>
            <a:ext cx="231013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" name="J…"/>
          <p:cNvSpPr txBox="1"/>
          <p:nvPr/>
        </p:nvSpPr>
        <p:spPr>
          <a:xfrm>
            <a:off x="21639046" y="76199"/>
            <a:ext cx="2414441" cy="135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300">
                <a:solidFill>
                  <a:srgbClr val="C9C3BA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J</a:t>
            </a:r>
          </a:p>
          <a:p>
            <a:pPr>
              <a:defRPr sz="183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M</a:t>
            </a:r>
          </a:p>
          <a:p>
            <a:pPr>
              <a:defRPr sz="18300">
                <a:solidFill>
                  <a:srgbClr val="CFC9C1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</a:t>
            </a:r>
          </a:p>
          <a:p>
            <a:pPr>
              <a:defRPr sz="18300">
                <a:solidFill>
                  <a:srgbClr val="C9C3BA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C</a:t>
            </a:r>
          </a:p>
          <a:p>
            <a:pPr>
              <a:defRPr sz="18300">
                <a:solidFill>
                  <a:srgbClr val="C9C3BA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Z</a:t>
            </a:r>
          </a:p>
        </p:txBody>
      </p:sp>
      <p:sp>
        <p:nvSpPr>
          <p:cNvPr id="118" name="Número de diapositiva"/>
          <p:cNvSpPr txBox="1"/>
          <p:nvPr>
            <p:ph type="sldNum" sz="quarter" idx="2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33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ADEMIA  LIFE PROJECT (arrastrado).pdf" descr="ACADEMIA  LIFE PROJECT (arrastrado)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o del título"/>
          <p:cNvSpPr txBox="1"/>
          <p:nvPr>
            <p:ph type="title"/>
          </p:nvPr>
        </p:nvSpPr>
        <p:spPr>
          <a:xfrm>
            <a:off x="831199" y="1481599"/>
            <a:ext cx="7488001" cy="201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b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4" name="Nivel de texto 1…"/>
          <p:cNvSpPr txBox="1"/>
          <p:nvPr>
            <p:ph type="body" idx="1"/>
          </p:nvPr>
        </p:nvSpPr>
        <p:spPr>
          <a:xfrm>
            <a:off x="831199" y="3705599"/>
            <a:ext cx="7488001" cy="847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r" defTabSz="2438400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ct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rgbClr val="23334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0" marR="0" indent="0" algn="ct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rgbClr val="23334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0" marR="0" indent="0" algn="ct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rgbClr val="23334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0" marR="0" indent="0" algn="ct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rgbClr val="23334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0" marR="0" indent="0" algn="ct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rgbClr val="23334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0" marR="0" indent="0" algn="ct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rgbClr val="23334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0" algn="ct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rgbClr val="23334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0" algn="ct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rgbClr val="23334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0" algn="ct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rgbClr val="233340"/>
          </a:solidFill>
          <a:uFillTx/>
          <a:latin typeface="Avenir Book"/>
          <a:ea typeface="Avenir Book"/>
          <a:cs typeface="Avenir Book"/>
          <a:sym typeface="Avenir Book"/>
        </a:defRPr>
      </a:lvl9pPr>
    </p:titleStyle>
    <p:bodyStyle>
      <a:lvl1pPr marL="965200" marR="0" indent="-8128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3200"/>
        <a:buFont typeface="Helvetica"/>
        <a:buChar char="●"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1422400" marR="0" indent="-8128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3200"/>
        <a:buFont typeface="Helvetica"/>
        <a:buChar char="○"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1879600" marR="0" indent="-8128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3200"/>
        <a:buFont typeface="Helvetica"/>
        <a:buChar char="■"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2336800" marR="0" indent="-8128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3200"/>
        <a:buFont typeface="Helvetica"/>
        <a:buChar char="●"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2794000" marR="0" indent="-8128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3200"/>
        <a:buFont typeface="Helvetica"/>
        <a:buChar char="○"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3251200" marR="0" indent="-8128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3200"/>
        <a:buFont typeface="Helvetica"/>
        <a:buChar char="■"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3708400" marR="0" indent="-8128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3200"/>
        <a:buFont typeface="Helvetica"/>
        <a:buChar char="●"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4165600" marR="0" indent="-8128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3200"/>
        <a:buFont typeface="Helvetica"/>
        <a:buChar char="○"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4622800" marR="0" indent="-812800" algn="l" defTabSz="243840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3200"/>
        <a:buFont typeface="Helvetica"/>
        <a:buChar char="■"/>
        <a:tabLst/>
        <a:defRPr b="0" baseline="0" cap="none" i="0" spc="0" strike="noStrike" sz="3200" u="none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rograma S.E.R.  Selección de Excelencia y Reconocimiento"/>
          <p:cNvSpPr txBox="1"/>
          <p:nvPr>
            <p:ph type="title" idx="4294967295"/>
          </p:nvPr>
        </p:nvSpPr>
        <p:spPr>
          <a:xfrm rot="21586254">
            <a:off x="2471281" y="5242016"/>
            <a:ext cx="18418753" cy="6008807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pPr>
            <a:r>
              <a:t>Programa S.E.R. </a:t>
            </a:r>
            <a:br/>
            <a:r>
              <a:rPr spc="-114" sz="5700"/>
              <a:t>Selección de Excelencia y Reconocimiento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RESUMEN FINAL"/>
          <p:cNvGraphicFramePr/>
          <p:nvPr/>
        </p:nvGraphicFramePr>
        <p:xfrm>
          <a:off x="1775874" y="9963342"/>
          <a:ext cx="9303863" cy="305858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4416284"/>
                <a:gridCol w="4887577"/>
              </a:tblGrid>
              <a:tr h="647506">
                <a:tc gridSpan="2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FINAL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5837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CONCEPTO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929292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CANTIDAD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69293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32,687,324.66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6492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83372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ANTES DE OPERADORA E INVERSIÓN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15,089,377.61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67" name="INVERSIÓN OPERATIVA"/>
          <p:cNvGraphicFramePr/>
          <p:nvPr/>
        </p:nvGraphicFramePr>
        <p:xfrm>
          <a:off x="13024685" y="425559"/>
          <a:ext cx="10881769" cy="30822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6662838"/>
                <a:gridCol w="4206230"/>
              </a:tblGrid>
              <a:tr h="622843">
                <a:tc gridSpan="2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3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INVERSIÓN OPERATIVA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3040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Inversión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304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INVERSION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264,313.61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1627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GASTOS OBLIGADOS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141,000.00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0409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405,313.61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8" name="DATO IMPORTANTE"/>
          <p:cNvGraphicFramePr/>
          <p:nvPr/>
        </p:nvGraphicFramePr>
        <p:xfrm>
          <a:off x="13015328" y="9075714"/>
          <a:ext cx="10887783" cy="38414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{7425E57F-6456-493D-BFBA-70BCC90B0C17}</a:tableStyleId>
              </a:tblPr>
              <a:tblGrid>
                <a:gridCol w="6762553"/>
                <a:gridCol w="4125230"/>
              </a:tblGrid>
              <a:tr h="610511">
                <a:tc gridSpan="2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2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DATO IMPORTANTE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75644">
                <a:tc>
                  <a:txBody>
                    <a:bodyPr/>
                    <a:lstStyle/>
                    <a:p>
                      <a:pPr algn="ctr" defTabSz="914400">
                        <a:defRPr cap="all" sz="35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CANTIDAD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7564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PROMEDIO POR ALUMNO 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929292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135,632.05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73,020.53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45247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PROMEDIO POR ALUMNO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62,611.53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68668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% DE UTILIDAD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46.16%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</a:tbl>
          </a:graphicData>
        </a:graphic>
      </p:graphicFrame>
      <p:sp>
        <p:nvSpPr>
          <p:cNvPr id="169" name="RESUMEN  CON Programa S.E.R."/>
          <p:cNvSpPr txBox="1"/>
          <p:nvPr>
            <p:ph type="title" idx="4294967295"/>
          </p:nvPr>
        </p:nvSpPr>
        <p:spPr>
          <a:xfrm rot="1479">
            <a:off x="943594" y="-28842"/>
            <a:ext cx="12749005" cy="1177362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635634">
              <a:defRPr spc="-138" sz="6929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RESUMEN  CON Programa S.E.R. </a:t>
            </a:r>
          </a:p>
        </p:txBody>
      </p:sp>
      <p:graphicFrame>
        <p:nvGraphicFramePr>
          <p:cNvPr id="170" name="RESUMEN GASTOS"/>
          <p:cNvGraphicFramePr/>
          <p:nvPr/>
        </p:nvGraphicFramePr>
        <p:xfrm>
          <a:off x="1358297" y="5559359"/>
          <a:ext cx="10778228" cy="388514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3975505"/>
                <a:gridCol w="3377420"/>
                <a:gridCol w="3412601"/>
              </a:tblGrid>
              <a:tr h="647506">
                <a:tc gridSpan="3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GASTOS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69402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GASTO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% DE GASTO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CONTROLADOS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2,979,854.00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16.93%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FIJOS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1,556,266.69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8.84%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Gasto Financiero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1,090,685.48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6.20%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NÓMINAS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11,971,140.87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68.03%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 DE EGRESOS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100.00%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71" name="RESUMEN FINAL-1-1"/>
          <p:cNvGraphicFramePr/>
          <p:nvPr/>
        </p:nvGraphicFramePr>
        <p:xfrm>
          <a:off x="13008793" y="3730185"/>
          <a:ext cx="10964355" cy="38095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{7425E57F-6456-493D-BFBA-70BCC90B0C17}</a:tableStyleId>
              </a:tblPr>
              <a:tblGrid>
                <a:gridCol w="733569"/>
                <a:gridCol w="7582108"/>
                <a:gridCol w="2585175"/>
              </a:tblGrid>
              <a:tr h="542871">
                <a:tc>
                  <a:txBody>
                    <a:bodyPr/>
                    <a:lstStyle/>
                    <a:p>
                      <a:pPr algn="ctr" defTabSz="914400">
                        <a:defRPr cap="all" sz="2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63500">
                      <a:solidFill>
                        <a:srgbClr val="66635F"/>
                      </a:solidFill>
                      <a:miter lim="400000"/>
                    </a:lnT>
                    <a:lnB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RESUMEN FINAL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63500">
                      <a:solidFill>
                        <a:srgbClr val="66635F"/>
                      </a:solidFill>
                      <a:miter lim="400000"/>
                    </a:lnT>
                  </a:tcPr>
                </a:tc>
                <a:tc hMerge="1">
                  <a:tcPr/>
                </a:tc>
              </a:tr>
              <a:tr h="45662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32,687,324.66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66635F"/>
                      </a:solidFill>
                      <a:miter lim="400000"/>
                    </a:lnR>
                  </a:tcPr>
                </a:tc>
              </a:tr>
              <a:tr h="45662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66635F"/>
                      </a:solidFill>
                      <a:miter lim="400000"/>
                    </a:lnR>
                  </a:tcPr>
                </a:tc>
              </a:tr>
              <a:tr h="45108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ANTES DE OPERADORA E INVERSIÓN (a-b)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15,089,377.61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66635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60646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INVERSION 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264,313.61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60646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GASTOS OBLIGADOS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141,000.00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48609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Pago del Préstamo anual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518,400.00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chemeClr val="accent4">
                          <a:hueOff val="-738413"/>
                          <a:satOff val="-18888"/>
                          <a:lumOff val="-22596"/>
                        </a:schemeClr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48609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G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Operadora (c-e-f)*12%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1,731,597.31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chemeClr val="accent4">
                          <a:hueOff val="-738413"/>
                          <a:satOff val="-18888"/>
                          <a:lumOff val="-22596"/>
                        </a:schemeClr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901993">
                <a:tc>
                  <a:txBody>
                    <a:bodyPr/>
                    <a:lstStyle/>
                    <a:p>
                      <a:pPr algn="ctr" defTabSz="914400">
                        <a:defRPr cap="all" sz="26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63500">
                      <a:solidFill>
                        <a:srgbClr val="66635F"/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6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FINAL  (c-d-e-f-g) 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63500">
                      <a:solidFill>
                        <a:srgbClr val="66635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12,434,066.69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63500">
                      <a:solidFill>
                        <a:srgbClr val="66635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" name="RESUMEN INGRESO"/>
          <p:cNvGraphicFramePr/>
          <p:nvPr/>
        </p:nvGraphicFramePr>
        <p:xfrm>
          <a:off x="1457727" y="1145798"/>
          <a:ext cx="10579368" cy="416670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3779051"/>
                <a:gridCol w="3265394"/>
                <a:gridCol w="3522222"/>
              </a:tblGrid>
              <a:tr h="647506">
                <a:tc gridSpan="3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INGRESO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97345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Concepto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Ingreso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 de ingreso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718096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1. COLEGIATURAS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25,752,672.45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78.78%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829727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2. INSCRIPCIONES /REINSCRIPCIONES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4,572,680.00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13.99%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1529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3. CUOTAS ESCOLARES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2,361,972.20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7.23%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3691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 INGRESOS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32,687,324.66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100.00%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ONDICIONES DEL Programa S.E.R."/>
          <p:cNvSpPr txBox="1"/>
          <p:nvPr>
            <p:ph type="title" idx="4294967295"/>
          </p:nvPr>
        </p:nvSpPr>
        <p:spPr>
          <a:xfrm rot="16200000">
            <a:off x="-4473073" y="6212480"/>
            <a:ext cx="13462001" cy="165348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610870">
              <a:defRPr spc="-133" sz="666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CONDICIONES DEL Programa S.E.R. </a:t>
            </a:r>
          </a:p>
        </p:txBody>
      </p:sp>
      <p:sp>
        <p:nvSpPr>
          <p:cNvPr id="175" name="APLICA EL DESCUENTO SOLO COMO PRONTO PAGO SIN NINGUN DESCUENTO ADICIONAL…"/>
          <p:cNvSpPr txBox="1"/>
          <p:nvPr>
            <p:ph type="body" idx="4294967295"/>
          </p:nvPr>
        </p:nvSpPr>
        <p:spPr>
          <a:xfrm>
            <a:off x="3983795" y="846287"/>
            <a:ext cx="17448229" cy="12385872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228600" indent="-228600" defTabSz="825500">
              <a:lnSpc>
                <a:spcPct val="100000"/>
              </a:lnSpc>
              <a:spcBef>
                <a:spcPts val="1100"/>
              </a:spcBef>
              <a:buClrTx/>
              <a:buSzPct val="100000"/>
              <a:buFontTx/>
              <a:buAutoNum type="arabicPeriod" startAt="1"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  APLICA EL DESCUENTO SOLO COMO PRONTO PAGO SIN NINGUN DESCUENTO ADICIONAL </a:t>
            </a:r>
          </a:p>
          <a:p>
            <a:pPr marL="228600" indent="-228600" defTabSz="825500">
              <a:lnSpc>
                <a:spcPct val="100000"/>
              </a:lnSpc>
              <a:spcBef>
                <a:spcPts val="1100"/>
              </a:spcBef>
              <a:buClrTx/>
              <a:buSzPct val="100000"/>
              <a:buFontTx/>
              <a:buAutoNum type="arabicPeriod" startAt="1"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NO APLICAN BECAS ADICIONALES (SE TENDRIA QUE ELEGIR LO QUE MAS LE CONVENGA)</a:t>
            </a:r>
          </a:p>
          <a:p>
            <a:pPr marL="228600" indent="-228600" defTabSz="825500">
              <a:lnSpc>
                <a:spcPct val="100000"/>
              </a:lnSpc>
              <a:spcBef>
                <a:spcPts val="1100"/>
              </a:spcBef>
              <a:buClrTx/>
              <a:buSzPct val="100000"/>
              <a:buFontTx/>
              <a:buAutoNum type="arabicPeriod" startAt="1"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SI EL ALUMNO REFERIDO ENTRA EN MORA O SALE DEL COLEGIO EL DESCUENTO DEL 10% DEL REFERIDO NO APLICA </a:t>
            </a:r>
          </a:p>
          <a:p>
            <a:pPr marL="228600" indent="-228600" defTabSz="825500">
              <a:lnSpc>
                <a:spcPct val="100000"/>
              </a:lnSpc>
              <a:spcBef>
                <a:spcPts val="1100"/>
              </a:spcBef>
              <a:buClrTx/>
              <a:buSzPct val="100000"/>
              <a:buFontTx/>
              <a:buAutoNum type="arabicPeriod" startAt="1"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SOLO ES A CAPACIDADES EPSECIFICAS. **. EJEMPLO CORREGIDORA 100 PLAZAS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rograma S.E.R."/>
          <p:cNvSpPr txBox="1"/>
          <p:nvPr>
            <p:ph type="title" idx="4294967295"/>
          </p:nvPr>
        </p:nvSpPr>
        <p:spPr>
          <a:xfrm rot="21598493">
            <a:off x="5173438" y="6011116"/>
            <a:ext cx="12597020" cy="2188374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Programa S.E.R.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Tabla 1"/>
          <p:cNvGraphicFramePr/>
          <p:nvPr/>
        </p:nvGraphicFramePr>
        <p:xfrm>
          <a:off x="4216774" y="403100"/>
          <a:ext cx="10840971" cy="38651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{6A98AE08-A899-4674-996D-9D66D5BCA765}</a:tableStyleId>
              </a:tblPr>
              <a:tblGrid>
                <a:gridCol w="5770616"/>
                <a:gridCol w="2304094"/>
                <a:gridCol w="2766259"/>
              </a:tblGrid>
              <a:tr h="555009">
                <a:tc gridSpan="2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00">
                          <a:sym typeface="Palatino"/>
                        </a:rPr>
                        <a:t>PRESUPUESTO INVERSIÓN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solidFill>
                      <a:srgbClr val="A29A83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1498969">
                <a:tc gridSpan="2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00">
                          <a:sym typeface="Palatino"/>
                        </a:rPr>
                        <a:t>INVERSION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A29A83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00">
                          <a:sym typeface="Palatino"/>
                        </a:rPr>
                        <a:t>Inversión o mantenimiento
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A29A83"/>
                    </a:solidFill>
                  </a:tcPr>
                </a:tc>
              </a:tr>
              <a:tr h="690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400">
                          <a:sym typeface="Palatino"/>
                        </a:rPr>
                        <a:t>Segundo Salon de prepa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sym typeface="Palatino"/>
                        </a:rPr>
                        <a:t> $	244,369.04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sym typeface="Palatino"/>
                        </a:rPr>
                        <a:t>Inversión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52032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400">
                          <a:sym typeface="Palatino"/>
                        </a:rPr>
                        <a:t>JUEGOS KINDER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sym typeface="Palatino"/>
                        </a:rPr>
                        <a:t> $	19,944.58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sym typeface="Palatino"/>
                        </a:rPr>
                        <a:t>Inversión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50007">
                <a:tc>
                  <a:txBody>
                    <a:bodyPr/>
                    <a:lstStyle/>
                    <a:p>
                      <a:pPr algn="l" defTabSz="914400">
                        <a:defRPr cap="all" sz="2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00">
                          <a:sym typeface="Palatino"/>
                        </a:rPr>
                        <a:t>mantenimiento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520320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b="1" cap="all" sz="2600">
                          <a:sym typeface="Palatino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b="1" cap="all" sz="2600">
                          <a:sym typeface="Palatino"/>
                        </a:rPr>
                        <a:t> $	264,313.61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6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0" name="Tabla 1-1"/>
          <p:cNvGraphicFramePr/>
          <p:nvPr/>
        </p:nvGraphicFramePr>
        <p:xfrm>
          <a:off x="15610175" y="880753"/>
          <a:ext cx="7794050" cy="357968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{6A98AE08-A899-4674-996D-9D66D5BCA765}</a:tableStyleId>
              </a:tblPr>
              <a:tblGrid>
                <a:gridCol w="5570040"/>
                <a:gridCol w="2224008"/>
              </a:tblGrid>
              <a:tr h="743831">
                <a:tc gridSpan="2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sym typeface="Palatino"/>
                        </a:rPr>
                        <a:t>PRESUPUESTO INVERSIÓN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solidFill>
                      <a:srgbClr val="A29A83"/>
                    </a:solidFill>
                  </a:tcPr>
                </a:tc>
                <a:tc hMerge="1">
                  <a:tcPr/>
                </a:tc>
              </a:tr>
              <a:tr h="743831">
                <a:tc gridSpan="2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sym typeface="Palatino"/>
                        </a:rPr>
                        <a:t>GASTOS OBLIGADO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A29A83"/>
                    </a:solidFill>
                  </a:tcPr>
                </a:tc>
                <a:tc hMerge="1">
                  <a:tcPr/>
                </a:tc>
              </a:tr>
              <a:tr h="69734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500">
                          <a:sym typeface="Palatino"/>
                        </a:rPr>
                        <a:t>SEGURO DE EDIFICIO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sym typeface="Palatino"/>
                        </a:rPr>
                        <a:t> $	46,000.00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9734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500">
                          <a:sym typeface="Palatino"/>
                        </a:rPr>
                        <a:t>PREDIAL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sym typeface="Palatino"/>
                        </a:rPr>
                        <a:t> $	95,000.00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97341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b="1" cap="all" sz="2700">
                          <a:sym typeface="Palatino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b="1" cap="all" sz="2700">
                          <a:sym typeface="Palatino"/>
                        </a:rPr>
                        <a:t> $	141,000.00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1" name="Tabla 1-2"/>
          <p:cNvGraphicFramePr/>
          <p:nvPr/>
        </p:nvGraphicFramePr>
        <p:xfrm>
          <a:off x="4543138" y="5331088"/>
          <a:ext cx="15773930" cy="786345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5146144"/>
                <a:gridCol w="1792857"/>
                <a:gridCol w="2226917"/>
                <a:gridCol w="2981805"/>
                <a:gridCol w="1566391"/>
                <a:gridCol w="2245789"/>
                <a:gridCol w="1849473"/>
              </a:tblGrid>
              <a:tr h="438798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900">
                          <a:sym typeface="Palatino"/>
                        </a:rPr>
                        <a:t>Equipamiento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900">
                          <a:sym typeface="Palatino"/>
                        </a:rPr>
                        <a:t>Cantidad por salón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900">
                          <a:sym typeface="Palatino"/>
                        </a:rPr>
                        <a:t>Precio Unitario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900">
                          <a:sym typeface="Palatino"/>
                        </a:rPr>
                        <a:t>Total S/IVA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900">
                          <a:sym typeface="Palatino"/>
                        </a:rPr>
                        <a:t>Total + IVA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900">
                          <a:sym typeface="Palatino"/>
                        </a:rPr>
                        <a:t>Total Estimado Salón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9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Alfombrado (M2)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675.31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67,531.00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78,335.96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78,335.96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Zoclo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89.00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3,738.00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4,336.08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4,336.08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Persianas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9,550.00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9,550.00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11,078.00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11,078.00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Pintura salón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11,966.38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11,966.38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13,881.00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13,881.00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AIRE ACONDICIONADO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27,600.00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23,793.10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27,600.00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55,200.00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TV 85"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17,999.00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15,516.38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17,999.00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17,999.00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Stand TV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1,659.00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1,430.17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1,659.00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1,659.00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Lockers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1,800.00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54,000.00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62,640.00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Estimado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Puerta salón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9,000.00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9,000.00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10,440.00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10,440.00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Estimado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Proyectores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8,600.00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8,600.00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9,976.00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9,976.00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Estimado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Stand Proyectores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619.00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619.00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718.04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718.04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Estimado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Marco pizarrón Zibatá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3,500.00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3,500.00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4,060.00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4,060.00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Pizarrón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800.00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800.00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928.00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928.00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Estimado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Letrero Salón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480.00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480.00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556.80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556.80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Sillas salón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3,582.22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111,048.82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128,816.63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Mesas tipo Hub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4,828.77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28,972.62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33,608.24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Mesas tipo Nest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3,994.50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39,945.00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46,336.20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Routers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1,386.99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1,386.99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1,608.91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1,608.91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Adaptaciones eléctricas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15,000.00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15,000.00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17,400.00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17,400.00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Estimado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Apple TV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3,199.00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3,199.00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3,710.84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3,710.84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14174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Pedido sisco (IT misc)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2,000.00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2,000.00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2,320.00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2,320.00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Estimado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8010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Pizarrones mobiles (2)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2,178.73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4,357.47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5,054.66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5,054.66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619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Extensiones y multicontactos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880.47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4,402.37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5,106.75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5,106.75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58421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2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Adaptaciones Ventanas obra y ventanas (Estimado)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95,000.00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95,000.00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110,200.00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3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Estimado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06525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b="1" cap="all" sz="1700">
                          <a:sym typeface="Palatino"/>
                        </a:rPr>
                        <a:t>Grand Total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7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7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b="1" cap="all" sz="1700">
                          <a:sym typeface="Palatino"/>
                        </a:rPr>
                        <a:t>$‎	515,836.30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b="1" cap="all" sz="1700">
                          <a:sym typeface="Palatino"/>
                        </a:rPr>
                        <a:t>$‎	598,370.11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b="1" cap="all" sz="1700">
                          <a:sym typeface="Palatino"/>
                        </a:rPr>
                        <a:t>$‎	244,369.04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7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INGRESOS"/>
          <p:cNvGraphicFramePr/>
          <p:nvPr/>
        </p:nvGraphicFramePr>
        <p:xfrm>
          <a:off x="4366435" y="970969"/>
          <a:ext cx="19631810" cy="4563664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1" bandCol="0" bandRow="0" rtl="0">
                <a:tableStyleId>{7425E57F-6456-493D-BFBA-70BCC90B0C17}</a:tableStyleId>
              </a:tblPr>
              <a:tblGrid>
                <a:gridCol w="5578277"/>
                <a:gridCol w="2849807"/>
                <a:gridCol w="2849807"/>
                <a:gridCol w="2849807"/>
                <a:gridCol w="2741824"/>
                <a:gridCol w="2330921"/>
              </a:tblGrid>
              <a:tr h="573148">
                <a:tc gridSpan="6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0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804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Category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PRESUPUESTO 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01/09/2024 - 31/08/2025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% Difference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01/09/2023 - 31/08/2024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Amount Difference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9182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INFLOWS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929292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F3C0B9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F6C1BA"/>
                    </a:solidFill>
                  </a:tcPr>
                </a:tc>
              </a:tr>
              <a:tr h="80698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1. COLEGIATURAS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19,212,201.88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17,134,906.91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10.81%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1BEB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14,742,136.64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13.96%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rgbClr val="F6C1BA"/>
                    </a:solidFill>
                  </a:tcPr>
                </a:tc>
              </a:tr>
              <a:tr h="80698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2. INSCRIPCIONES /REINSCRIPCIONES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3,335,745.47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2,616,895.98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65.95%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1BEB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2,352,072.91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-107.10%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rgbClr val="F6C1BA"/>
                    </a:solidFill>
                  </a:tcPr>
                </a:tc>
              </a:tr>
              <a:tr h="80698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3. CUOTAS ESCOLARES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1,687,123.00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1,135,703.53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32.68%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1BEB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1,354,566.00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-19.27%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rgbClr val="F6C1BA"/>
                    </a:solidFill>
                  </a:tcPr>
                </a:tc>
              </a:tr>
              <a:tr h="806982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 INFLOWS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24,235,070.35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20,887,506.42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13.81%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1BEB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18,448,775.55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13.22%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5">
                        <a:hueOff val="358804"/>
                        <a:satOff val="28459"/>
                        <a:lumOff val="1549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" name="EGRESOS"/>
          <p:cNvGraphicFramePr/>
          <p:nvPr/>
        </p:nvGraphicFramePr>
        <p:xfrm>
          <a:off x="4366435" y="6583204"/>
          <a:ext cx="19200449" cy="4728672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{7425E57F-6456-493D-BFBA-70BCC90B0C17}</a:tableStyleId>
              </a:tblPr>
              <a:tblGrid>
                <a:gridCol w="5597451"/>
                <a:gridCol w="2859603"/>
                <a:gridCol w="2859603"/>
                <a:gridCol w="2859603"/>
                <a:gridCol w="2592713"/>
                <a:gridCol w="2431474"/>
              </a:tblGrid>
              <a:tr h="647506">
                <a:tc gridSpan="6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5997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Category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5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  <a:r>
                        <a:t>PRESUPUESTO 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5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  <a:r>
                        <a:t>01/09/2024 - 31/08/2025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5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  <a:r>
                        <a:t>% Difference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5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  <a:r>
                        <a:t>01/09/2023 - 31/08/2024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Amount Difference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8589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OUTFLOWS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929292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F1BEB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31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F5C1BA"/>
                    </a:solidFill>
                  </a:tcPr>
                </a:tc>
              </a:tr>
              <a:tr h="585892">
                <a:tc>
                  <a:txBody>
                    <a:bodyPr/>
                    <a:lstStyle/>
                    <a:p>
                      <a:pPr algn="l" defTabSz="914400">
                        <a:def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CONTROLADOS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2,979,854.00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2,423,502.68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18.67%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1BEB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2,449,203.10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-1.06%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rgbClr val="F6C1BA"/>
                    </a:solidFill>
                  </a:tcPr>
                </a:tc>
              </a:tr>
              <a:tr h="585892">
                <a:tc>
                  <a:txBody>
                    <a:bodyPr/>
                    <a:lstStyle/>
                    <a:p>
                      <a:pPr algn="l" defTabSz="914400">
                        <a:def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FIJOS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1,556,266.69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2,149,052.11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-38.09%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1BEB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2,171,393.59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-1.04%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rgbClr val="F6C1BA"/>
                    </a:solidFill>
                  </a:tcPr>
                </a:tc>
              </a:tr>
              <a:tr h="585892">
                <a:tc>
                  <a:txBody>
                    <a:bodyPr/>
                    <a:lstStyle/>
                    <a:p>
                      <a:pPr algn="l" defTabSz="914400">
                        <a:def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Gasto Financiero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1,090,685.48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502,285.48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53.95%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1BEB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5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rgbClr val="F6C1BA"/>
                    </a:solidFill>
                  </a:tcPr>
                </a:tc>
              </a:tr>
              <a:tr h="585892">
                <a:tc>
                  <a:txBody>
                    <a:bodyPr/>
                    <a:lstStyle/>
                    <a:p>
                      <a:pPr algn="l" defTabSz="914400">
                        <a:def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NÓMINAS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11,971,140.87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10,688,430.36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10.72%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BEB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9,190,807.61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14.01%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6C1BA"/>
                    </a:solidFill>
                  </a:tcPr>
                </a:tc>
              </a:tr>
              <a:tr h="58589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 OUTFLOWS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15,260,985.15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15.31%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chemeClr val="accent5">
                        <a:hueOff val="358804"/>
                        <a:satOff val="28459"/>
                        <a:lumOff val="154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13,811,404.30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10.50%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chemeClr val="accent5">
                        <a:hueOff val="358804"/>
                        <a:satOff val="28459"/>
                        <a:lumOff val="15490"/>
                      </a:schemeClr>
                    </a:solidFill>
                  </a:tcPr>
                </a:tc>
              </a:tr>
              <a:tr h="58589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6,637,123.31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5,626,521.27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17.96%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5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89847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5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89847F"/>
                    </a:solidFill>
                  </a:tcPr>
                </a:tc>
              </a:tr>
            </a:tbl>
          </a:graphicData>
        </a:graphic>
      </p:graphicFrame>
      <p:sp>
        <p:nvSpPr>
          <p:cNvPr id="185" name="2023-24 / 2024-25 /Presupuesto  2025-26"/>
          <p:cNvSpPr txBox="1"/>
          <p:nvPr>
            <p:ph type="title" idx="4294967295"/>
          </p:nvPr>
        </p:nvSpPr>
        <p:spPr>
          <a:xfrm rot="16200000">
            <a:off x="-3320924" y="3784544"/>
            <a:ext cx="9881915" cy="2929272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751205">
              <a:defRPr spc="-163" sz="819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2023-24 / 2024-25 /Presupuesto  2025-26</a:t>
            </a:r>
          </a:p>
        </p:txBody>
      </p:sp>
      <p:sp>
        <p:nvSpPr>
          <p:cNvPr id="186" name="Incluye: Operativos Prepa y Nómina Prepa"/>
          <p:cNvSpPr txBox="1"/>
          <p:nvPr/>
        </p:nvSpPr>
        <p:spPr>
          <a:xfrm>
            <a:off x="5147440" y="12911354"/>
            <a:ext cx="7208013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Incluye: Operativos Prepa y Nómina Prepa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Tabla 1-1"/>
          <p:cNvGraphicFramePr/>
          <p:nvPr/>
        </p:nvGraphicFramePr>
        <p:xfrm>
          <a:off x="7708259" y="9890435"/>
          <a:ext cx="11844879" cy="33984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2773856"/>
                <a:gridCol w="1574986"/>
                <a:gridCol w="1951102"/>
                <a:gridCol w="1574986"/>
                <a:gridCol w="1810058"/>
                <a:gridCol w="2159887"/>
              </a:tblGrid>
              <a:tr h="58050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PROMOCIÓN ESPACIOS VACIOS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18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18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18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8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8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112719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dcto.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Observaciones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Colegiaturas 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6,540,471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3,924,282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2,616,188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40.0%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8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Inscripciones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927,701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742,161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185,540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20.0%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8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7,468,171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4,666,443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2,801,728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18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18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sp>
        <p:nvSpPr>
          <p:cNvPr id="189" name="Programa de Integración Newland  (PIN) 60%"/>
          <p:cNvSpPr txBox="1"/>
          <p:nvPr>
            <p:ph type="title" idx="4294967295"/>
          </p:nvPr>
        </p:nvSpPr>
        <p:spPr>
          <a:xfrm>
            <a:off x="4134040" y="-148171"/>
            <a:ext cx="15093235" cy="1383867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569594">
              <a:defRPr spc="-124" sz="621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Programa de Integración Newland  (PIN) 60%</a:t>
            </a:r>
          </a:p>
        </p:txBody>
      </p:sp>
      <p:graphicFrame>
        <p:nvGraphicFramePr>
          <p:cNvPr id="190" name="Tabla 1-2-1"/>
          <p:cNvGraphicFramePr/>
          <p:nvPr/>
        </p:nvGraphicFramePr>
        <p:xfrm>
          <a:off x="934561" y="1274409"/>
          <a:ext cx="22717765" cy="80085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{7425E57F-6456-493D-BFBA-70BCC90B0C17}</a:tableStyleId>
              </a:tblPr>
              <a:tblGrid>
                <a:gridCol w="3583818"/>
                <a:gridCol w="2338593"/>
                <a:gridCol w="2672678"/>
                <a:gridCol w="2247479"/>
                <a:gridCol w="2095622"/>
                <a:gridCol w="2156365"/>
                <a:gridCol w="2520821"/>
                <a:gridCol w="2581564"/>
                <a:gridCol w="2520821"/>
              </a:tblGrid>
              <a:tr h="443130"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0.6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sym typeface="Palatino"/>
                        </a:rPr>
                        <a:t>40%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20%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443130"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sym typeface="Palatino"/>
                        </a:rPr>
                        <a:t>Colegiaturas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Inscripciones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68971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Alumnos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Matrícula PROMOCION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COLEGIATURA 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COLEGIATURA 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Colegiaturas anuales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 inscripción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INSCRPCION 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Inscripción  anuales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 Ingresos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Maternal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$6,442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$3,865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$208,721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$5,300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$28,620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$237,341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$6,442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$3,865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$139,147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$5,300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$19,080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$158,227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$8,717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$5,230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$31,381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$13,280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$10,624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$6,374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$37,755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$8,717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$5,230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$407,956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$13,280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$10,624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$82,865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$490,821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$400,608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$81,154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$481,762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$160,243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$32,461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$192,705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$200,304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$40,577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$240,881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Cuarto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$520,790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$105,500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$626,290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Quinto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$600,912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$121,730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$722,642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Sexto 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$240,365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$48,692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$289,057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$12,338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$7,403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$355,334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$17,749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$14,199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$68,155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$423,489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$12,338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$7,403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$17,749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$14,199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$12,338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$7,403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$17,749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$14,199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$14,066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$8,440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$658,289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$15,662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$12,529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$97,728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$756,017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rgbClr val="C9C3BA"/>
                    </a:solidFill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62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$10,583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$6,350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$3,924,050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$15,011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$12,009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$732,936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$4,656,986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PROMEDIO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PROMEDIO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PROMEDIO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PROMEDIO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GRAN 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Tabla 1-1-1-1"/>
          <p:cNvGraphicFramePr/>
          <p:nvPr/>
        </p:nvGraphicFramePr>
        <p:xfrm>
          <a:off x="5323753" y="861247"/>
          <a:ext cx="14794797" cy="33984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3556736"/>
                <a:gridCol w="2545874"/>
                <a:gridCol w="2507157"/>
                <a:gridCol w="2691955"/>
                <a:gridCol w="3493072"/>
              </a:tblGrid>
              <a:tr h="49792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Presupuesto 2025-2026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0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96685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dcto.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48342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Colegiaturas 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26,964,192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19,212,202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7,751,990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28.7%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8342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Inscripciones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887,270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577,922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309,348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34.9%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8342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Reinscripciones 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3,440,777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2,757,823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682,954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19.8%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3426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31,292,239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22,547,947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8,744,291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93" name="Tabla 1-1-1-2"/>
          <p:cNvGraphicFramePr/>
          <p:nvPr/>
        </p:nvGraphicFramePr>
        <p:xfrm>
          <a:off x="5323753" y="5158755"/>
          <a:ext cx="14794797" cy="33984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3575403"/>
                <a:gridCol w="2570500"/>
                <a:gridCol w="2430554"/>
                <a:gridCol w="2662858"/>
                <a:gridCol w="3555478"/>
              </a:tblGrid>
              <a:tr h="58050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PROMOCIÓN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0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112719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dcto.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Colegiaturas 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6,540,471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3,924,282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2,616,188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Inscripciones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927,701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742,161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185,540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7,468,171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4,666,443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2,801,728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94" name="Tabla 1-1-1"/>
          <p:cNvGraphicFramePr/>
          <p:nvPr/>
        </p:nvGraphicFramePr>
        <p:xfrm>
          <a:off x="5306312" y="9456264"/>
          <a:ext cx="14829679" cy="33984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3538531"/>
                <a:gridCol w="2471906"/>
                <a:gridCol w="2621202"/>
                <a:gridCol w="2609196"/>
                <a:gridCol w="3588840"/>
              </a:tblGrid>
              <a:tr h="580504">
                <a:tc gridSpan="5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 BASE EN OCUPACIÓN  2025-2026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2719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dcto.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Colegiaturas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33,504,663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23,136,484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10,368,178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30.9%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71653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Inscripciones Y REINSCRPCIONES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5,255,748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4,077,906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1,177,842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22.4%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38,760,410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27,214,390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11,546,020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sp>
        <p:nvSpPr>
          <p:cNvPr id="195" name="V.I.A. (Visión de Integración Académica"/>
          <p:cNvSpPr txBox="1"/>
          <p:nvPr>
            <p:ph type="title" idx="4294967295"/>
          </p:nvPr>
        </p:nvSpPr>
        <p:spPr>
          <a:xfrm rot="16200000">
            <a:off x="-3234867" y="6085307"/>
            <a:ext cx="12597019" cy="2188374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619125">
              <a:defRPr spc="-135" sz="675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V.I.A. (Visión de Integración Académica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RESUMEN FINAL"/>
          <p:cNvGraphicFramePr/>
          <p:nvPr/>
        </p:nvGraphicFramePr>
        <p:xfrm>
          <a:off x="1775874" y="9963342"/>
          <a:ext cx="9303863" cy="305858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4416284"/>
                <a:gridCol w="4887577"/>
              </a:tblGrid>
              <a:tr h="647506">
                <a:tc gridSpan="2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FINAL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5837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CONCEPTO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929292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CANTIDAD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69293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29,238,938.01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6492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83372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ANTES DE OPERADORA E INVERSIÓN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11,640,990.97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98" name="INVERSIÓN OPERATIVA"/>
          <p:cNvGraphicFramePr/>
          <p:nvPr/>
        </p:nvGraphicFramePr>
        <p:xfrm>
          <a:off x="13024685" y="425559"/>
          <a:ext cx="10881769" cy="30822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6662838"/>
                <a:gridCol w="4206230"/>
              </a:tblGrid>
              <a:tr h="622843">
                <a:tc gridSpan="2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3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INVERSIÓN OPERATIVA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3040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Inversión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304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INVERSION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264,313.61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1627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GASTOS OBLIGADOS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141,000.00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0409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405,313.61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99" name="DATO IMPORTANTE"/>
          <p:cNvGraphicFramePr/>
          <p:nvPr/>
        </p:nvGraphicFramePr>
        <p:xfrm>
          <a:off x="13015328" y="9075714"/>
          <a:ext cx="10887783" cy="38414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{7425E57F-6456-493D-BFBA-70BCC90B0C17}</a:tableStyleId>
              </a:tblPr>
              <a:tblGrid>
                <a:gridCol w="6762553"/>
                <a:gridCol w="4125230"/>
              </a:tblGrid>
              <a:tr h="610511">
                <a:tc gridSpan="2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2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DATO IMPORTANTE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75644">
                <a:tc>
                  <a:txBody>
                    <a:bodyPr/>
                    <a:lstStyle/>
                    <a:p>
                      <a:pPr algn="ctr" defTabSz="914400">
                        <a:defRPr cap="all" sz="35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CANTIDAD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7564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PROMEDIO POR ALUMNO 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929292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121,323.39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73,020.53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45247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PROMEDIO POR ALUMNO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48,302.87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68668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% DE UTILIDAD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39.81%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</a:tbl>
          </a:graphicData>
        </a:graphic>
      </p:graphicFrame>
      <p:sp>
        <p:nvSpPr>
          <p:cNvPr id="200" name="RESUMEN  CON BECA INTEGRACIÓN ."/>
          <p:cNvSpPr txBox="1"/>
          <p:nvPr>
            <p:ph type="title" idx="4294967295"/>
          </p:nvPr>
        </p:nvSpPr>
        <p:spPr>
          <a:xfrm rot="1479">
            <a:off x="366558" y="20618"/>
            <a:ext cx="12749005" cy="1177362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536575">
              <a:defRPr spc="-116" sz="5849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RESUMEN  CON BECA INTEGRACIÓN .</a:t>
            </a:r>
          </a:p>
        </p:txBody>
      </p:sp>
      <p:graphicFrame>
        <p:nvGraphicFramePr>
          <p:cNvPr id="201" name="RESUMEN GASTOS"/>
          <p:cNvGraphicFramePr/>
          <p:nvPr/>
        </p:nvGraphicFramePr>
        <p:xfrm>
          <a:off x="1358297" y="5559359"/>
          <a:ext cx="10778228" cy="388514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3975505"/>
                <a:gridCol w="3377420"/>
                <a:gridCol w="3412601"/>
              </a:tblGrid>
              <a:tr h="647506">
                <a:tc gridSpan="3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GASTOS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69402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GASTO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% DE GASTO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CONTROLADOS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2,979,854.00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16.93%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FIJOS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1,556,266.69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8.84%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Gasto Financiero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1,090,685.48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6.20%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NÓMINAS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11,971,140.87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68.03%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 DE EGRESOS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100.00%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202" name="RESUMEN FINAL-1-1"/>
          <p:cNvGraphicFramePr/>
          <p:nvPr/>
        </p:nvGraphicFramePr>
        <p:xfrm>
          <a:off x="13008793" y="3730185"/>
          <a:ext cx="10964355" cy="38095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{7425E57F-6456-493D-BFBA-70BCC90B0C17}</a:tableStyleId>
              </a:tblPr>
              <a:tblGrid>
                <a:gridCol w="733569"/>
                <a:gridCol w="7582108"/>
                <a:gridCol w="2585175"/>
              </a:tblGrid>
              <a:tr h="542871">
                <a:tc>
                  <a:txBody>
                    <a:bodyPr/>
                    <a:lstStyle/>
                    <a:p>
                      <a:pPr algn="ctr" defTabSz="914400">
                        <a:defRPr cap="all" sz="2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63500">
                      <a:solidFill>
                        <a:srgbClr val="66635F"/>
                      </a:solidFill>
                      <a:miter lim="400000"/>
                    </a:lnT>
                    <a:lnB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RESUMEN FINAL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63500">
                      <a:solidFill>
                        <a:srgbClr val="66635F"/>
                      </a:solidFill>
                      <a:miter lim="400000"/>
                    </a:lnT>
                  </a:tcPr>
                </a:tc>
                <a:tc hMerge="1">
                  <a:tcPr/>
                </a:tc>
              </a:tr>
              <a:tr h="45662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29,238,938.01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66635F"/>
                      </a:solidFill>
                      <a:miter lim="400000"/>
                    </a:lnR>
                  </a:tcPr>
                </a:tc>
              </a:tr>
              <a:tr h="45662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66635F"/>
                      </a:solidFill>
                      <a:miter lim="400000"/>
                    </a:lnR>
                  </a:tcPr>
                </a:tc>
              </a:tr>
              <a:tr h="45108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ANTES DE OPERADORA E INVERSIÓN (a-b)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11,640,990.97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66635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60646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INVERSION 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264,313.61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60646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GASTOS OBLIGADOS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141,000.00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48609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Pago del Préstamo anual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518,400.00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chemeClr val="accent4">
                          <a:hueOff val="-738413"/>
                          <a:satOff val="-18888"/>
                          <a:lumOff val="-22596"/>
                        </a:schemeClr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48609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G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Operadora (c-e-f)*12%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1,317,790.92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chemeClr val="accent4">
                          <a:hueOff val="-738413"/>
                          <a:satOff val="-18888"/>
                          <a:lumOff val="-22596"/>
                        </a:schemeClr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901993">
                <a:tc>
                  <a:txBody>
                    <a:bodyPr/>
                    <a:lstStyle/>
                    <a:p>
                      <a:pPr algn="ctr" defTabSz="914400">
                        <a:defRPr cap="all" sz="26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63500">
                      <a:solidFill>
                        <a:srgbClr val="66635F"/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6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FINAL  (c-d-e-f-g) 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63500">
                      <a:solidFill>
                        <a:srgbClr val="66635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9,399,486.44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63500">
                      <a:solidFill>
                        <a:srgbClr val="66635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RESUMEN INGRESO"/>
          <p:cNvGraphicFramePr/>
          <p:nvPr/>
        </p:nvGraphicFramePr>
        <p:xfrm>
          <a:off x="1457727" y="1145798"/>
          <a:ext cx="10579368" cy="416670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3779051"/>
                <a:gridCol w="3265394"/>
                <a:gridCol w="3522222"/>
              </a:tblGrid>
              <a:tr h="647506">
                <a:tc gridSpan="3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INGRESO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97345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Concepto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Ingreso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 de ingreso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718096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1. COLEGIATURAS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23,136,484.22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79.13%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829727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2. INSCRIPCIONES /REINSCRIPCIONES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4,077,906.19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13.95%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1529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3. CUOTAS ESCOLARES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2,024,547.60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6.92%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3691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 INGRESOS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29,238,938.01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100.00%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RDEN DEL DÍA"/>
          <p:cNvSpPr txBox="1"/>
          <p:nvPr>
            <p:ph type="title" idx="4294967295"/>
          </p:nvPr>
        </p:nvSpPr>
        <p:spPr>
          <a:xfrm rot="16200000">
            <a:off x="-4473073" y="6212480"/>
            <a:ext cx="13462001" cy="165348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ORDEN DEL DÍA</a:t>
            </a:r>
          </a:p>
        </p:txBody>
      </p:sp>
      <p:sp>
        <p:nvSpPr>
          <p:cNvPr id="130" name="Bienvenida a cargo de Juan Carlos Gutiérrez…"/>
          <p:cNvSpPr txBox="1"/>
          <p:nvPr>
            <p:ph type="body" idx="4294967295"/>
          </p:nvPr>
        </p:nvSpPr>
        <p:spPr>
          <a:xfrm>
            <a:off x="3983795" y="846287"/>
            <a:ext cx="17448229" cy="12385872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228600" indent="-228600" defTabSz="825500">
              <a:lnSpc>
                <a:spcPct val="100000"/>
              </a:lnSpc>
              <a:buClrTx/>
              <a:buSzPct val="100000"/>
              <a:buFontTx/>
              <a:buAutoNum type="arabicPeriod" startAt="1"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 Bienvenida a cargo de Juan Carlos Gutiérrez</a:t>
            </a:r>
          </a:p>
          <a:p>
            <a:pPr lvl="3" marL="2040635" indent="-707135" defTabSz="825500">
              <a:lnSpc>
                <a:spcPct val="100000"/>
              </a:lnSpc>
              <a:buClrTx/>
              <a:buSzPct val="50000"/>
              <a:buFontTx/>
              <a:buChar char="-"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Lista asistentes</a:t>
            </a:r>
          </a:p>
          <a:p>
            <a:pPr marL="228600" indent="-228600" defTabSz="825500">
              <a:lnSpc>
                <a:spcPct val="100000"/>
              </a:lnSpc>
              <a:buClr>
                <a:schemeClr val="accent5">
                  <a:hueOff val="-411175"/>
                  <a:satOff val="4030"/>
                  <a:lumOff val="-29867"/>
                </a:schemeClr>
              </a:buClr>
              <a:buSzPct val="100000"/>
              <a:buFontTx/>
              <a:buAutoNum type="arabicPeriod" startAt="1"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 Acuerdos tomados</a:t>
            </a:r>
          </a:p>
          <a:p>
            <a:pPr marL="228600" indent="-228600" defTabSz="825500">
              <a:lnSpc>
                <a:spcPct val="100000"/>
              </a:lnSpc>
              <a:buClr>
                <a:schemeClr val="accent5">
                  <a:hueOff val="-411175"/>
                  <a:satOff val="4030"/>
                  <a:lumOff val="-29867"/>
                </a:schemeClr>
              </a:buClr>
              <a:buSzPct val="100000"/>
              <a:buFontTx/>
              <a:buAutoNum type="arabicPeriod" startAt="1"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Clausura sesión </a:t>
            </a:r>
          </a:p>
          <a:p>
            <a:pPr lvl="2" marL="1926335" indent="-707135" defTabSz="825500">
              <a:lnSpc>
                <a:spcPct val="100000"/>
              </a:lnSpc>
              <a:buClrTx/>
              <a:buSzPct val="50000"/>
              <a:buFontTx/>
              <a:buChar char="-"/>
              <a:defRPr sz="58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Firma de minuta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STA ASISTENCIA"/>
          <p:cNvSpPr txBox="1"/>
          <p:nvPr>
            <p:ph type="title" idx="4294967295"/>
          </p:nvPr>
        </p:nvSpPr>
        <p:spPr>
          <a:xfrm rot="16200000">
            <a:off x="-4473073" y="6212480"/>
            <a:ext cx="13462001" cy="165348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LISTA ASISTENCIA</a:t>
            </a:r>
          </a:p>
        </p:txBody>
      </p:sp>
      <p:graphicFrame>
        <p:nvGraphicFramePr>
          <p:cNvPr id="133" name="Table 1-1-1-1"/>
          <p:cNvGraphicFramePr/>
          <p:nvPr/>
        </p:nvGraphicFramePr>
        <p:xfrm>
          <a:off x="3516584" y="720859"/>
          <a:ext cx="21734724" cy="119740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7124700"/>
                <a:gridCol w="2382176"/>
                <a:gridCol w="5155069"/>
                <a:gridCol w="4617716"/>
              </a:tblGrid>
              <a:tr h="654756">
                <a:tc gridSpan="4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873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COMITE CONSEJEROS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74595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Nombre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ASISTE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NO ASISTE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AGUSTIN SAAVEDRA PEÑA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ALEJANDRA GONZALEZ TOSTADO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4.3%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ALEJANDRO MARTIN VILLANUEVA MENDEZ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7.7%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ARMANDO GARCIATORRES MARRÓN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CARLOS ANTONIO RUIZ OROZCO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GERARDO LOYOLA CONCHA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HOLD AND GO SA DE CV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JOCELYNE RUIZ RODRÍGUEZ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JOSÉ FRANCSCO ÁLVAREZ ROBELDO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LUIS GUILLERMO RODRÍGUEZ GONZÁLEZ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MARGARITA ÁVALOS CAMPOS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MARIA FERNANDA SOTO GONZÁLEZ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MARIA ISABEL DEL CARMEN GUTIÉRREZ ALADRO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MARIA MONTSERRAT MENDOZA CARRANZA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4%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MARÍA TERESA ÁVILA RODRÍGUEZ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MARTHA JUDITH ÁLVAREZ OLGUÍN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MAURICIO KURI  HERRERA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0.5%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OLGA CABRERA MERÁZ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PROYECTOS KANGAROO SA DE CV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14%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RAFAEL ALBERTO GUTIÉRREZ ALADRO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4%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RODRIGO GARDUÑO GARCIA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8.5%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SOFIA VALENTINA MENDOZA CARRANZA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4620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1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URSULA  ANDREA LEON CORTÉS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82264">
                <a:tc>
                  <a:txBody>
                    <a:bodyPr/>
                    <a:lstStyle/>
                    <a:p>
                      <a:pPr algn="ctr" defTabSz="914400">
                        <a:defRPr b="0" cap="all" sz="25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5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5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89.5%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5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10.5%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2025-26"/>
          <p:cNvGraphicFramePr/>
          <p:nvPr/>
        </p:nvGraphicFramePr>
        <p:xfrm>
          <a:off x="3822374" y="1689010"/>
          <a:ext cx="19387215" cy="103302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{7425E57F-6456-493D-BFBA-70BCC90B0C17}</a:tableStyleId>
              </a:tblPr>
              <a:tblGrid>
                <a:gridCol w="6943033"/>
                <a:gridCol w="3041037"/>
                <a:gridCol w="3134381"/>
                <a:gridCol w="3134381"/>
                <a:gridCol w="3134381"/>
              </a:tblGrid>
              <a:tr h="610511">
                <a:tc gridSpan="5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2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2025-26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04393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Matrícula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91548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Alumnos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Alumnos ciclo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Matrícula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ESPACIOS SIN COSTO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ESPACIOS SIN COSTO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Maternal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7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4A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4A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Cuarto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Quinto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Sexto 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8FAAD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Segundo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8FAADC"/>
                      </a:solidFill>
                      <a:miter lim="400000"/>
                    </a:lnT>
                    <a:lnB w="12700">
                      <a:solidFill>
                        <a:srgbClr val="8FAAD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7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7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45537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Tercero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8FAADC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7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7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7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47434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6" name="MATRICULA…"/>
          <p:cNvSpPr txBox="1"/>
          <p:nvPr>
            <p:ph type="title" idx="4294967295"/>
          </p:nvPr>
        </p:nvSpPr>
        <p:spPr>
          <a:xfrm rot="16200000">
            <a:off x="-5018493" y="5840173"/>
            <a:ext cx="13462001" cy="279378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r" defTabSz="808990">
              <a:defRPr spc="-176" sz="882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pPr>
            <a:r>
              <a:t>MATRICULA </a:t>
            </a:r>
          </a:p>
          <a:p>
            <a:pPr algn="r" defTabSz="808990">
              <a:defRPr spc="-176" sz="882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pPr>
            <a:r>
              <a:t>S:E:R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Tabla 1-2"/>
          <p:cNvGraphicFramePr/>
          <p:nvPr/>
        </p:nvGraphicFramePr>
        <p:xfrm>
          <a:off x="559273" y="1317764"/>
          <a:ext cx="22717765" cy="80085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2577592"/>
                <a:gridCol w="1681988"/>
                <a:gridCol w="1922272"/>
                <a:gridCol w="1616456"/>
                <a:gridCol w="1507236"/>
                <a:gridCol w="1550924"/>
                <a:gridCol w="1813052"/>
                <a:gridCol w="1856740"/>
                <a:gridCol w="1813052"/>
                <a:gridCol w="1594612"/>
                <a:gridCol w="1594612"/>
                <a:gridCol w="1594612"/>
                <a:gridCol w="1594612"/>
              </a:tblGrid>
              <a:tr h="492342"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Ingresos 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766308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Alumnos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Colegiaturas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Reinscripciones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Inscripciones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Cuotas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 Ingresos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Colegiaturas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Reinscrpciones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Inscripciones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Cuotas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% por grado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Maternal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$386,520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$33,125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$43,545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$463,190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$240,931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$28,344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$43,545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$312,820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$150,370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32.5%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$1,262,632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$18,750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$59,625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$81,108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$1,422,115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$794,640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$16,766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$51,020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$81,108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$943,533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$478,582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33.7%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$2,144,382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$238,032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$53,119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$148,698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$2,584,231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$1,587,854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$198,396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$36,445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$148,698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$1,971,393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$612,838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23.7%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$1,098,342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$325,728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$26,559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$189,252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$1,639,881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$812,134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$277,004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$18,222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$189,252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$1,296,612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$343,269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20.9%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$1,735,968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$159,500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$93,574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$2,005,949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$1,308,653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$126,702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$10,862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$93,574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$1,539,790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$466,159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23.2%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$2,403,648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$191,400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$93,574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$2,705,529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$1,769,894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$146,405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$10,862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$93,574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$2,020,736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$684,793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25.3%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$2,292,368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$263,175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$67,628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$147,559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$2,770,730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$1,483,218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$197,324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$43,447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$147,559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$1,871,548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$899,182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32.5%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Cuarto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$1,402,128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$247,225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$67,628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$133,163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$1,850,144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$860,148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$182,686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$43,447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$133,163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$1,219,444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$630,700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34.1%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Quinto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$1,246,336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$191,400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$50,721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$107,970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$1,596,427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$979,820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$154,846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$32,585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$107,970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$1,275,222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$321,205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20.1%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Sexto 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$2,247,856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$175,450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$101,442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$122,366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$2,647,114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$1,558,330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$134,118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$65,171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$122,366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$1,879,985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$767,129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29.0%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$2,245,516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$284,648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$159,738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$196,248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$2,886,150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$1,446,366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$222,601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$98,658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$196,248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$1,963,873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$922,277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32.0%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$3,528,668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$200,928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$35,497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$105,672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$3,870,765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$2,448,388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$143,051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$21,924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$105,672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$2,719,035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$1,151,730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29.8%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$3,281,908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$485,576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$88,743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$256,632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$4,112,859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$2,610,875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$375,790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$54,810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$256,632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$3,298,107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$814,752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19.8%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$1,687,920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$502,350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$78,308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$151,146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$2,419,724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$1,310,951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$425,520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$44,374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$151,146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$1,931,991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$487,732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20.2%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$156,615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$31,323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$67,176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$255,114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$156,615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$17,750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$67,176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$241,541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$13,573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5.3%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rgbClr val="C9C3BA"/>
                    </a:solidFill>
                  </a:tcPr>
                </a:tc>
              </a:tr>
              <a:tr h="397050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$26,964,192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$3,440,777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$887,270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$1,937,683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$33,229,922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$19,212,202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$2,757,823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$577,922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$1,937,683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$24,485,630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$8,744,291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26.3%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39" name="Tabla 1-1"/>
          <p:cNvGraphicFramePr/>
          <p:nvPr/>
        </p:nvGraphicFramePr>
        <p:xfrm>
          <a:off x="7708259" y="9838456"/>
          <a:ext cx="11844879" cy="33984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2773856"/>
                <a:gridCol w="1574986"/>
                <a:gridCol w="1951102"/>
                <a:gridCol w="1574986"/>
                <a:gridCol w="1810058"/>
                <a:gridCol w="2159887"/>
              </a:tblGrid>
              <a:tr h="43592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Presupuesto 2025-2026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1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1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1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84644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Pagar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dcto.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Observaciones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4232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Colegiaturas 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26,964,192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7,751,990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19,212,202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28.7%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232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Cuotas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1,937,683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250,560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1,687,123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12.9%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del ingreso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232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Inscripciones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887,270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309,348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577,922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34.9%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2322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Reinscripciones 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3,440,777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682,954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2,757,823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19.8%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23223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33,229,922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8,994,851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24,235,070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16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16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sp>
        <p:nvSpPr>
          <p:cNvPr id="140" name="APROBADA  Presupuesto  2025-26"/>
          <p:cNvSpPr txBox="1"/>
          <p:nvPr>
            <p:ph type="title" idx="4294967295"/>
          </p:nvPr>
        </p:nvSpPr>
        <p:spPr>
          <a:xfrm>
            <a:off x="5187155" y="-222362"/>
            <a:ext cx="13462001" cy="165348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643889">
              <a:defRPr spc="-140" sz="7019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APROBADA  Presupuesto  2025-26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abla 1-2"/>
          <p:cNvGraphicFramePr/>
          <p:nvPr/>
        </p:nvGraphicFramePr>
        <p:xfrm>
          <a:off x="559273" y="1435156"/>
          <a:ext cx="22717765" cy="80085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{7425E57F-6456-493D-BFBA-70BCC90B0C17}</a:tableStyleId>
              </a:tblPr>
              <a:tblGrid>
                <a:gridCol w="3583818"/>
                <a:gridCol w="2338593"/>
                <a:gridCol w="2672678"/>
                <a:gridCol w="2247479"/>
                <a:gridCol w="2095622"/>
                <a:gridCol w="2156365"/>
                <a:gridCol w="2520821"/>
                <a:gridCol w="2581564"/>
                <a:gridCol w="2520821"/>
              </a:tblGrid>
              <a:tr h="443130"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sym typeface="Palatino"/>
                        </a:rPr>
                        <a:t>40%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20%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443130"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sym typeface="Palatino"/>
                        </a:rPr>
                        <a:t>Colegiaturas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Inscripciones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sym typeface="Palatin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68971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Alumnos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Matrícula PROMOCION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COLEGIATURA 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COLEGIATURA 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Colegiaturas anuales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Costo  inscripción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INSCRPCION 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Inscripción  anuales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 Ingresos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Maternal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$6,442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$3,865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$347,868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$5,300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$47,700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$395,568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$6,442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$3,865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$231,912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$5,300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$31,800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$263,712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$8,717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$5,230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$52,302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$13,280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$10,624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$10,624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$62,926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Kinder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$8,717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$5,230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$679,926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$13,280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$10,624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$138,109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$818,035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$667,680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$135,256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$802,936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$267,072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$54,102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$321,174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$333,840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$67,628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$401,468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Cuarto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$867,984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$175,833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$1,043,817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Quinto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$1,001,520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$202,884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$1,204,404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Sexto  primaria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$11,128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$6,677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$400,608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$16,907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$13,526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$81,154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$481,762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$12,338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$7,403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$592,224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$17,749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$14,199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$113,591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$705,815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$12,338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$7,403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$17,749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$14,199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secundaria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$12,338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$7,403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$17,749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$14,199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Primero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$14,066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$8,440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$1,097,148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$15,662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$12,529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$162,880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$1,260,028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Segundo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rgbClr val="C9C3BA"/>
                    </a:solidFill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Tercero 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$10,583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$6,350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$6,540,084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$15,011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$12,009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$1,221,560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$7,761,644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357363">
                <a:tc>
                  <a:txBody>
                    <a:bodyPr/>
                    <a:lstStyle/>
                    <a:p>
                      <a:pPr algn="ctr" defTabSz="914400">
                        <a:defRPr cap="all" sz="14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PROMEDIO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PROMEDIO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PROMEDIO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PROMEDIO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GRAN 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3" name="Tabla 1-1"/>
          <p:cNvGraphicFramePr/>
          <p:nvPr/>
        </p:nvGraphicFramePr>
        <p:xfrm>
          <a:off x="7584608" y="9939895"/>
          <a:ext cx="11844879" cy="33984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2773856"/>
                <a:gridCol w="1574986"/>
                <a:gridCol w="1951102"/>
                <a:gridCol w="1574986"/>
                <a:gridCol w="1810058"/>
                <a:gridCol w="2159887"/>
              </a:tblGrid>
              <a:tr h="58050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Presupuesto 2025-2026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1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1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1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112719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dcto.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Observaciones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Colegiaturas 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10,900,784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6,540,471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4,360,314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40.0%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Inscripciones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1,546,168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1,236,935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309,234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20.0%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6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12,446,952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7,777,405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4,669,547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16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16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sp>
        <p:nvSpPr>
          <p:cNvPr id="144" name="Programa S.E.R."/>
          <p:cNvSpPr txBox="1"/>
          <p:nvPr>
            <p:ph type="title" idx="4294967295"/>
          </p:nvPr>
        </p:nvSpPr>
        <p:spPr>
          <a:xfrm>
            <a:off x="6020195" y="-123440"/>
            <a:ext cx="12546497" cy="1383866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784225">
              <a:defRPr spc="-170" sz="855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Programa S.E.R.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a 1-1-1"/>
          <p:cNvGraphicFramePr/>
          <p:nvPr/>
        </p:nvGraphicFramePr>
        <p:xfrm>
          <a:off x="5306312" y="9456264"/>
          <a:ext cx="14829679" cy="33984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3538531"/>
                <a:gridCol w="2471906"/>
                <a:gridCol w="2621202"/>
                <a:gridCol w="2609196"/>
                <a:gridCol w="3588840"/>
              </a:tblGrid>
              <a:tr h="580504">
                <a:tc gridSpan="5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 BASE EN OCUPACIÓN  2025-2026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2719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dcto.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Colegiaturas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37,864,976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25,752,672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12,112,304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32.0%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716532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Inscripciones Y REINSCRPCIONES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5,874,215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4,572,680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1,301,535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22.2%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43,739,191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30,325,352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13,413,839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47" name="Tabla 1-1-1-1"/>
          <p:cNvGraphicFramePr/>
          <p:nvPr/>
        </p:nvGraphicFramePr>
        <p:xfrm>
          <a:off x="5323753" y="861247"/>
          <a:ext cx="14794797" cy="33984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3556736"/>
                <a:gridCol w="2545874"/>
                <a:gridCol w="2507157"/>
                <a:gridCol w="2691955"/>
                <a:gridCol w="3493072"/>
              </a:tblGrid>
              <a:tr h="49792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Presupuesto 2025-2026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0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96685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dcto.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48342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Colegiaturas 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26,964,192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19,212,202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7,751,990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28.7%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8342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Inscripciones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887,270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577,922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309,348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34.9%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8342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Reinscripciones 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3,440,777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2,757,823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682,954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19.8%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3426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31,292,239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22,547,947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8,744,291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48" name="Tabla 1-1"/>
          <p:cNvGraphicFramePr/>
          <p:nvPr/>
        </p:nvGraphicFramePr>
        <p:xfrm>
          <a:off x="5323753" y="5158755"/>
          <a:ext cx="14794797" cy="33984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1" bandCol="0" bandRow="0" rtl="0">
                <a:tableStyleId>{7425E57F-6456-493D-BFBA-70BCC90B0C17}</a:tableStyleId>
              </a:tblPr>
              <a:tblGrid>
                <a:gridCol w="3575403"/>
                <a:gridCol w="2570500"/>
                <a:gridCol w="2430554"/>
                <a:gridCol w="2662858"/>
                <a:gridCol w="3555478"/>
              </a:tblGrid>
              <a:tr h="58050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Presupuesto 2025-2026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1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0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112719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 DESCUENTO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dcto.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Colegiaturas 2025-26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10,900,784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6,540,471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4,360,314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Inscripciones 2026-27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1,546,168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1,236,935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309,234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63596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12,446,952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7,777,405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/>
                      </a:pPr>
                      <a:r>
                        <a:rPr cap="all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4,669,547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cap="all" sz="20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sp>
        <p:nvSpPr>
          <p:cNvPr id="149" name="Programa S.E.R."/>
          <p:cNvSpPr txBox="1"/>
          <p:nvPr>
            <p:ph type="title" idx="4294967295"/>
          </p:nvPr>
        </p:nvSpPr>
        <p:spPr>
          <a:xfrm rot="16200000">
            <a:off x="-4174619" y="5961655"/>
            <a:ext cx="12597020" cy="2188375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825500">
              <a:defRPr spc="-180" sz="90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Programa S.E.R.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RESUMEN GASTOS"/>
          <p:cNvGraphicFramePr/>
          <p:nvPr/>
        </p:nvGraphicFramePr>
        <p:xfrm>
          <a:off x="15531335" y="7948221"/>
          <a:ext cx="8543885" cy="415766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0" rtl="0">
                <a:tableStyleId>{7425E57F-6456-493D-BFBA-70BCC90B0C17}</a:tableStyleId>
              </a:tblPr>
              <a:tblGrid>
                <a:gridCol w="3403208"/>
                <a:gridCol w="2520038"/>
                <a:gridCol w="2607936"/>
              </a:tblGrid>
              <a:tr h="610511">
                <a:tc gridSpan="3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2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GASTOS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763546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73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73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GASTO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73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5545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CONTROLADOS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2,979,854.00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16.93%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45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FIJOS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1,556,266.69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8.84%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451">
                <a:tc>
                  <a:txBody>
                    <a:bodyPr/>
                    <a:lstStyle/>
                    <a:p>
                      <a:pPr algn="l" defTabSz="914400">
                        <a:def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Gasto Financiero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1,090,685.48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6.20%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45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NÓMINAS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11,971,140.87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273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68.03%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451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 DE EGRESOS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9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100.00%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52" name="Tabla 1"/>
          <p:cNvGraphicFramePr/>
          <p:nvPr/>
        </p:nvGraphicFramePr>
        <p:xfrm>
          <a:off x="786832" y="1334649"/>
          <a:ext cx="13844136" cy="39548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0" rtl="0">
                <a:tableStyleId>{7425E57F-6456-493D-BFBA-70BCC90B0C17}</a:tableStyleId>
              </a:tblPr>
              <a:tblGrid>
                <a:gridCol w="5494942"/>
                <a:gridCol w="2325903"/>
                <a:gridCol w="2034028"/>
                <a:gridCol w="2228285"/>
                <a:gridCol w="1760975"/>
              </a:tblGrid>
              <a:tr h="60968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Egreso Controlado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QuickBooks 2024-2025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Presupuestado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1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Variación (%)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CONTROLADO:1.1. CAPACITACION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2D84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30,000.00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$30,000.00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7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CONTROLADO:1.2. CORTESIAS Y EVENTOS CAPTACIÓN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4,465.57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2D84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20,000.00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$15,534.43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77.7%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CONTROLADO:1.3. EVENTOS ESPECIALES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390,162.25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2D84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446,250.00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$56,087.75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12.6%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CONTROLADO:1.4. IMPRESOS INTERNOS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90,321.96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2D84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120,000.00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$29,678.04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24.7%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CONTROLADO:1.5 MATERIALES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13,881.12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2D84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-$13,881.12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7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CONTROLADO:1.6 OPERACION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1,699,598.30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2D84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1,818,048.00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$118,449.70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CONTROLADO:1.7 OTROS GASTOS GENERALES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135,946.96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2D84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108,216.00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-$27,730.96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-25.6%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CONTROLADO:1.8 UNIFORMES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89,126.52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2D84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75,000.00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-$14,126.52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-18.8%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PREPARATORIA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700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2D84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362,340.00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$362,340.00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85658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CONTROLADO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2,423,502.68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2,979,854.00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$556,351.32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18.7%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53" name="Tabla 1-1"/>
          <p:cNvGraphicFramePr/>
          <p:nvPr/>
        </p:nvGraphicFramePr>
        <p:xfrm>
          <a:off x="786832" y="6107699"/>
          <a:ext cx="13844136" cy="424658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0" rtl="0">
                <a:tableStyleId>{7425E57F-6456-493D-BFBA-70BCC90B0C17}</a:tableStyleId>
              </a:tblPr>
              <a:tblGrid>
                <a:gridCol w="5467261"/>
                <a:gridCol w="2253827"/>
                <a:gridCol w="2143298"/>
                <a:gridCol w="1986664"/>
                <a:gridCol w="1993083"/>
              </a:tblGrid>
              <a:tr h="660896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Egreso Fijos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QuickBooks 2024-2025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Presupuestado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Variación (%)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3044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CAPACITACIÓN FpN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70,513.16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3A871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-$70,513.16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8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3044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CAPACITACIÓN DIRECCIONES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3A871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30,000.00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0.0%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3044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FEDEP APOYO LEGAL ESCUELAS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48,921.98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3A871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51,419.85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$2,497.87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4.9%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3044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 035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3A871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30,000.00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$30,000.00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100.0%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6642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ARRENDAMIENTO CANCHA DE BASKET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3A871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120,000.00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$120,000.00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100.0%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9175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PUBLICIDAD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246,912.72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3A8716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322,000.00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$75,087.28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23.3%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9175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SEGURIDAD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630,712.89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3A8716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684,020.04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$53,307.15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7.8%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9175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SERVICIOS CONTABLES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291,914.00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3A8716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308,826.80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$16,912.80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5.5%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91756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ZOOM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chemeClr val="accent1">
                              <a:hueOff val="369195"/>
                              <a:satOff val="6343"/>
                              <a:lumOff val="-13963"/>
                            </a:schemeClr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7,800.00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solidFill>
                            <a:srgbClr val="3A8716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10,000.00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$2,200.00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22.0%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30448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FIJOS 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$1,296,774.75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$1,556,266.69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$259,491.94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16.7%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54" name="Tabla 1-2"/>
          <p:cNvGraphicFramePr/>
          <p:nvPr/>
        </p:nvGraphicFramePr>
        <p:xfrm>
          <a:off x="786832" y="10785048"/>
          <a:ext cx="13844136" cy="197022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0" rtl="0">
                <a:tableStyleId>{7425E57F-6456-493D-BFBA-70BCC90B0C17}</a:tableStyleId>
              </a:tblPr>
              <a:tblGrid>
                <a:gridCol w="4400785"/>
                <a:gridCol w="2508326"/>
                <a:gridCol w="2486417"/>
                <a:gridCol w="2400353"/>
                <a:gridCol w="2048253"/>
              </a:tblGrid>
              <a:tr h="65674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Financiero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QuickBooks 2024-2025 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Presupuestado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Diferencia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400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Variación (%)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2837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COMISIONES BANCARIAS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130,801.56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0099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139,400.00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8,598.44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6.2%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2837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IMPUESTOS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377,123.00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0099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414,000.00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36,877.00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8.9%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9DC3E6"/>
                      </a:solidFill>
                      <a:miter lim="400000"/>
                    </a:lnB>
                  </a:tcPr>
                </a:tc>
              </a:tr>
              <a:tr h="32837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ARRENDAMIENTO CAMIÓN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4472C4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502,285.48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3">
                        <a:hueOff val="-72301"/>
                        <a:satOff val="19597"/>
                        <a:lumOff val="11238"/>
                        <a:alpha val="363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solidFill>
                            <a:srgbClr val="0099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537,285.48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35,000.00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17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6.5%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9DC3E6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28370">
                <a:tc>
                  <a:txBody>
                    <a:bodyPr/>
                    <a:lstStyle/>
                    <a:p>
                      <a:pPr algn="ctr" defTabSz="914400">
                        <a:defRPr b="0" cap="all" sz="14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  <a:r>
                        <a:rPr cap="none"/>
                        <a:t>TOTAL GASTO FINANCIEROS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1,010,210.04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1,090,685.48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45,475.44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4.2%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55" name="Tabla 1-3"/>
          <p:cNvGraphicFramePr/>
          <p:nvPr/>
        </p:nvGraphicFramePr>
        <p:xfrm>
          <a:off x="15932332" y="1135583"/>
          <a:ext cx="6729542" cy="645083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1" bandCol="0" bandRow="0" rtl="0">
                <a:tableStyleId>{7425E57F-6456-493D-BFBA-70BCC90B0C17}</a:tableStyleId>
              </a:tblPr>
              <a:tblGrid>
                <a:gridCol w="3933961"/>
                <a:gridCol w="2795578"/>
              </a:tblGrid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solidFill>
                            <a:srgbClr val="FEFFFE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Conceptos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1800">
                          <a:latin typeface="Open Sans"/>
                          <a:ea typeface="Open Sans"/>
                          <a:cs typeface="Open Sans"/>
                          <a:sym typeface="Open San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Aguinaldo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327,058.97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Fondo Finiquitos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300,000.00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Honorarios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443,200.00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Impuesto estatal nómina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215,016.91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IMSS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1,503,876.60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INFONAVIT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1,284,459.24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ISR Nómina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780,321.36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Nómina campus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6,438,848.75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ASIMILADOS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572,166.85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SINDICATO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25,000.00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Prima vacacional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81,192.19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0"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Prima de Antiguedad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0.00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312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PTU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0.00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EDEDED"/>
                      </a:solidFill>
                      <a:miter lim="400000"/>
                    </a:lnT>
                    <a:lnB w="12700">
                      <a:solidFill>
                        <a:srgbClr val="EDEDED"/>
                      </a:solidFill>
                      <a:miter lim="400000"/>
                    </a:lnB>
                  </a:tcPr>
                </a:tc>
              </a:tr>
              <a:tr h="413957">
                <a:tc>
                  <a:txBody>
                    <a:bodyPr/>
                    <a:lstStyle/>
                    <a:p>
                      <a:pPr algn="l"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Nómina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$‎	11,971,140.87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EDEDED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sp>
        <p:nvSpPr>
          <p:cNvPr id="156" name="Egreso Presupuesto 2025-26"/>
          <p:cNvSpPr txBox="1"/>
          <p:nvPr/>
        </p:nvSpPr>
        <p:spPr>
          <a:xfrm>
            <a:off x="3066687" y="262233"/>
            <a:ext cx="9284425" cy="1018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pc="-122" sz="61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Egreso Presupuesto 2025-26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RESUMEN FINAL"/>
          <p:cNvGraphicFramePr/>
          <p:nvPr/>
        </p:nvGraphicFramePr>
        <p:xfrm>
          <a:off x="1775874" y="9963342"/>
          <a:ext cx="9303863" cy="305858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4416284"/>
                <a:gridCol w="4887577"/>
              </a:tblGrid>
              <a:tr h="647506">
                <a:tc gridSpan="2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FINAL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5837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CONCEPTO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929292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CANTIDAD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69293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24,235,070.35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6492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83372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ANTES DE OPERADORA E INVERSIÓN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6,637,123.31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59" name="INVERSIÓN OPERATIVA"/>
          <p:cNvGraphicFramePr/>
          <p:nvPr/>
        </p:nvGraphicFramePr>
        <p:xfrm>
          <a:off x="13024685" y="425559"/>
          <a:ext cx="10881769" cy="30822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6662838"/>
                <a:gridCol w="4206230"/>
              </a:tblGrid>
              <a:tr h="622843">
                <a:tc gridSpan="2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3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INVERSIÓN OPERATIVA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3040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Inversión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Monto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3040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INVERSION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264,313.61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1627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GASTOS OBLIGADOS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141,000.00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0409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405,313.61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0" name="DATO IMPORTANTE"/>
          <p:cNvGraphicFramePr/>
          <p:nvPr/>
        </p:nvGraphicFramePr>
        <p:xfrm>
          <a:off x="13015328" y="9075714"/>
          <a:ext cx="10887783" cy="38414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{7425E57F-6456-493D-BFBA-70BCC90B0C17}</a:tableStyleId>
              </a:tblPr>
              <a:tblGrid>
                <a:gridCol w="6762553"/>
                <a:gridCol w="4125230"/>
              </a:tblGrid>
              <a:tr h="610511">
                <a:tc gridSpan="2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2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DATO IMPORTANTE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75644">
                <a:tc>
                  <a:txBody>
                    <a:bodyPr/>
                    <a:lstStyle/>
                    <a:p>
                      <a:pPr algn="ctr" defTabSz="914400">
                        <a:defRPr cap="all" sz="35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CANTIDAD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7564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PROMEDIO POR ALUMNO 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929292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100,560.46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73,020.53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45247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PROMEDIO POR ALUMNO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27,539.93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68668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% DE UTILIDAD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9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27.39%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</a:tbl>
          </a:graphicData>
        </a:graphic>
      </p:graphicFrame>
      <p:sp>
        <p:nvSpPr>
          <p:cNvPr id="161" name="RESUMEN  2025-26"/>
          <p:cNvSpPr txBox="1"/>
          <p:nvPr>
            <p:ph type="title" idx="4294967295"/>
          </p:nvPr>
        </p:nvSpPr>
        <p:spPr>
          <a:xfrm rot="1479">
            <a:off x="-1983491" y="218461"/>
            <a:ext cx="12749005" cy="1177362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 defTabSz="660400">
              <a:defRPr spc="-144" sz="7200">
                <a:solidFill>
                  <a:schemeClr val="accent4">
                    <a:hueOff val="-738413"/>
                    <a:satOff val="-18888"/>
                    <a:lumOff val="-22596"/>
                  </a:schemeClr>
                </a:solidFill>
                <a:latin typeface="+mj-lt"/>
                <a:ea typeface="+mj-ea"/>
                <a:cs typeface="+mj-cs"/>
                <a:sym typeface="Helvetica Neue Light"/>
              </a:defRPr>
            </a:lvl1pPr>
          </a:lstStyle>
          <a:p>
            <a:pPr/>
            <a:r>
              <a:t>RESUMEN  2025-26</a:t>
            </a:r>
          </a:p>
        </p:txBody>
      </p:sp>
      <p:graphicFrame>
        <p:nvGraphicFramePr>
          <p:cNvPr id="162" name="RESUMEN INGRESO"/>
          <p:cNvGraphicFramePr/>
          <p:nvPr/>
        </p:nvGraphicFramePr>
        <p:xfrm>
          <a:off x="1464077" y="1269449"/>
          <a:ext cx="10579368" cy="416670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3779051"/>
                <a:gridCol w="3265394"/>
                <a:gridCol w="3522222"/>
              </a:tblGrid>
              <a:tr h="647506">
                <a:tc gridSpan="3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INGRESO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97345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Concepto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Ingreso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 de ingreso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solidFill>
                      <a:srgbClr val="A29A83"/>
                    </a:solidFill>
                  </a:tcPr>
                </a:tc>
              </a:tr>
              <a:tr h="718096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1. COLEGIATURAS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19,212,201.88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79.27%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829727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2. INSCRIPCIONES /REINSCRIPCIONES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3,335,745.47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13.76%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1529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3. CUOTAS ESCOLARES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1,687,123.00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6.96%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3691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TOTAL INGRESOS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$‎	24,235,070.35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100.00%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3" name="RESUMEN GASTOS"/>
          <p:cNvGraphicFramePr/>
          <p:nvPr/>
        </p:nvGraphicFramePr>
        <p:xfrm>
          <a:off x="1358297" y="5559359"/>
          <a:ext cx="10778228" cy="388514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{7425E57F-6456-493D-BFBA-70BCC90B0C17}</a:tableStyleId>
              </a:tblPr>
              <a:tblGrid>
                <a:gridCol w="3975505"/>
                <a:gridCol w="3377420"/>
                <a:gridCol w="3412601"/>
              </a:tblGrid>
              <a:tr h="647506">
                <a:tc gridSpan="3">
                  <a:txBody>
                    <a:bodyPr/>
                    <a:lstStyle/>
                    <a:p>
                      <a:pPr algn="ctr" defTabSz="825500">
                        <a:defRPr sz="1800"/>
                      </a:pPr>
                      <a:r>
                        <a:rPr sz="3500">
                          <a:solidFill>
                            <a:srgbClr val="414141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RESUMEN GASTOS</a:t>
                      </a:r>
                    </a:p>
                  </a:txBody>
                  <a:tcPr marL="63500" marR="63500" marT="63500" marB="635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69402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CONCEPTO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GASTO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% DE GASTO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CONTROLADOS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2,979,854.00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16.93%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FIJOS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1,556,266.69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8.84%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Gasto Financiero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1,090,685.48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6.20%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l" defTabSz="914400">
                        <a:def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NÓMINAS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11,971,140.87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68.03%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4874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TOTAL DE EGRESOS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cap="all" sz="2300" u="sng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100.00%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  <p:graphicFrame>
        <p:nvGraphicFramePr>
          <p:cNvPr id="164" name="RESUMEN FINAL-1-1"/>
          <p:cNvGraphicFramePr/>
          <p:nvPr/>
        </p:nvGraphicFramePr>
        <p:xfrm>
          <a:off x="13008793" y="3730185"/>
          <a:ext cx="10964355" cy="38095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{7425E57F-6456-493D-BFBA-70BCC90B0C17}</a:tableStyleId>
              </a:tblPr>
              <a:tblGrid>
                <a:gridCol w="733569"/>
                <a:gridCol w="7582108"/>
                <a:gridCol w="2585175"/>
              </a:tblGrid>
              <a:tr h="542871">
                <a:tc>
                  <a:txBody>
                    <a:bodyPr/>
                    <a:lstStyle/>
                    <a:p>
                      <a:pPr algn="ctr" defTabSz="914400">
                        <a:defRPr cap="all" sz="2600">
                          <a:latin typeface="+mj-lt"/>
                          <a:ea typeface="+mj-ea"/>
                          <a:cs typeface="+mj-cs"/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63500">
                      <a:solidFill>
                        <a:srgbClr val="66635F"/>
                      </a:solidFill>
                      <a:miter lim="400000"/>
                    </a:lnT>
                    <a:lnB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+mj-lt"/>
                          <a:ea typeface="+mj-ea"/>
                          <a:cs typeface="+mj-cs"/>
                          <a:sym typeface="Helvetica Neue Light"/>
                        </a:rPr>
                        <a:t>RESUMEN FINAL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63500">
                      <a:solidFill>
                        <a:srgbClr val="66635F"/>
                      </a:solidFill>
                      <a:miter lim="400000"/>
                    </a:lnT>
                  </a:tcPr>
                </a:tc>
                <a:tc hMerge="1">
                  <a:tcPr/>
                </a:tc>
              </a:tr>
              <a:tr h="45662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24,235,070.35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66635F"/>
                      </a:solidFill>
                      <a:miter lim="400000"/>
                    </a:lnR>
                  </a:tcPr>
                </a:tc>
              </a:tr>
              <a:tr h="456622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EGRESOS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17,597,947.04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66635F"/>
                      </a:solidFill>
                      <a:miter lim="400000"/>
                    </a:lnR>
                  </a:tcPr>
                </a:tc>
              </a:tr>
              <a:tr h="451087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254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ANTES DE OPERADORA E INVERSIÓN (a-b)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6,637,123.31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66635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A29A83"/>
                    </a:solidFill>
                  </a:tcPr>
                </a:tc>
              </a:tr>
              <a:tr h="60646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INVERSION 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264,313.61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606461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r>
                        <a:t>GASTOS OBLIGADOS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141,000.00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48609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Pago del Préstamo anual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518,400.00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chemeClr val="accent4">
                          <a:hueOff val="-738413"/>
                          <a:satOff val="-18888"/>
                          <a:lumOff val="-22596"/>
                        </a:schemeClr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48609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G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4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Operadora (c-e-f)*12%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500"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717,326.80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chemeClr val="accent4">
                          <a:hueOff val="-738413"/>
                          <a:satOff val="-18888"/>
                          <a:lumOff val="-22596"/>
                        </a:schemeClr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12700">
                      <a:solidFill>
                        <a:srgbClr val="C9C3BA"/>
                      </a:solidFill>
                      <a:miter lim="400000"/>
                    </a:lnB>
                    <a:solidFill>
                      <a:srgbClr val="C9C3BA"/>
                    </a:solidFill>
                  </a:tcPr>
                </a:tc>
              </a:tr>
              <a:tr h="901993">
                <a:tc>
                  <a:txBody>
                    <a:bodyPr/>
                    <a:lstStyle/>
                    <a:p>
                      <a:pPr algn="ctr" defTabSz="914400">
                        <a:defRPr cap="all" sz="26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chemeClr val="accent5">
                          <a:hueOff val="-411175"/>
                          <a:satOff val="4030"/>
                          <a:lumOff val="-29867"/>
                        </a:schemeClr>
                      </a:solidFill>
                      <a:miter lim="400000"/>
                    </a:lnT>
                    <a:lnB w="63500">
                      <a:solidFill>
                        <a:srgbClr val="66635F"/>
                      </a:solidFill>
                      <a:miter lim="400000"/>
                    </a:lnB>
                    <a:solidFill>
                      <a:schemeClr val="accent4">
                        <a:hueOff val="254533"/>
                        <a:satOff val="20019"/>
                        <a:lumOff val="942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cap="all" sz="26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UTILIDAD FINAL  (c-d-e-f-g) 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66635F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63500">
                      <a:solidFill>
                        <a:srgbClr val="66635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cap="all" sz="2600">
                          <a:solidFill>
                            <a:srgbClr val="FFFFFF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rPr>
                        <a:t>$‎	4,996,082.90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63500">
                      <a:solidFill>
                        <a:srgbClr val="66635F"/>
                      </a:solidFill>
                      <a:miter lim="400000"/>
                    </a:lnR>
                    <a:lnT w="12700">
                      <a:solidFill>
                        <a:srgbClr val="C9C3BA"/>
                      </a:solidFill>
                      <a:miter lim="400000"/>
                    </a:lnT>
                    <a:lnB w="63500">
                      <a:solidFill>
                        <a:srgbClr val="66635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 Neue Light"/>
        <a:ea typeface="Helvetica Neue Light"/>
        <a:cs typeface="Helvetica Neue Light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Helvetica Neue Light"/>
        <a:ea typeface="Helvetica Neue Light"/>
        <a:cs typeface="Helvetica Neue Light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